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6" r:id="rId4"/>
    <p:sldId id="306" r:id="rId5"/>
    <p:sldId id="308" r:id="rId7"/>
    <p:sldId id="307" r:id="rId8"/>
    <p:sldId id="335" r:id="rId9"/>
    <p:sldId id="314" r:id="rId10"/>
    <p:sldId id="334" r:id="rId11"/>
    <p:sldId id="363" r:id="rId12"/>
    <p:sldId id="320" r:id="rId13"/>
    <p:sldId id="362" r:id="rId14"/>
    <p:sldId id="380" r:id="rId15"/>
    <p:sldId id="381" r:id="rId16"/>
    <p:sldId id="316" r:id="rId17"/>
    <p:sldId id="382" r:id="rId18"/>
    <p:sldId id="319" r:id="rId19"/>
    <p:sldId id="355" r:id="rId20"/>
    <p:sldId id="312" r:id="rId21"/>
    <p:sldId id="354" r:id="rId22"/>
    <p:sldId id="324" r:id="rId23"/>
    <p:sldId id="32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A4F4"/>
    <a:srgbClr val="9FCEFA"/>
    <a:srgbClr val="FFFFFF"/>
    <a:srgbClr val="92E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660"/>
  </p:normalViewPr>
  <p:slideViewPr>
    <p:cSldViewPr snapToGrid="0" showGuides="1">
      <p:cViewPr varScale="1">
        <p:scale>
          <a:sx n="58" d="100"/>
          <a:sy n="58" d="100"/>
        </p:scale>
        <p:origin x="672" y="60"/>
      </p:cViewPr>
      <p:guideLst>
        <p:guide orient="horz" pos="2253"/>
        <p:guide pos="3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C:\Users\nie'zhi'qiang\Desktop\&#26032;&#24314;%20XLS%20&#24037;&#20316;&#34920;.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0" vertOverflow="ellipsis" vert="horz" wrap="square" anchor="ctr" anchorCtr="1" forceAA="0"/>
        <a:lstStyle/>
        <a:p>
          <a:pPr>
            <a:defRPr lang="zh-CN" sz="1400" b="0" i="0" u="none" strike="noStrike" kern="1200" cap="none" spc="0" normalizeH="0" baseline="0">
              <a:solidFill>
                <a:schemeClr val="bg1">
                  <a:lumMod val="50000"/>
                </a:schemeClr>
              </a:solidFill>
              <a:latin typeface="微软雅黑" panose="020B0503020204020204" charset="-122"/>
              <a:ea typeface="微软雅黑" panose="020B0503020204020204" charset="-122"/>
              <a:cs typeface="+mj-cs"/>
            </a:defRPr>
          </a:pPr>
        </a:p>
      </c:txPr>
    </c:title>
    <c:autoTitleDeleted val="0"/>
    <c:plotArea>
      <c:layout/>
      <c:lineChart>
        <c:grouping val="standard"/>
        <c:varyColors val="0"/>
        <c:ser>
          <c:idx val="0"/>
          <c:order val="0"/>
          <c:tx>
            <c:strRef>
              <c:f>'[新建 XLS 工作表.xls]Sheet1'!$B$1</c:f>
              <c:strCache>
                <c:ptCount val="1"/>
                <c:pt idx="0">
                  <c:v>AUC</c:v>
                </c:pt>
              </c:strCache>
            </c:strRef>
          </c:tx>
          <c:spPr>
            <a:ln w="38100" cap="rnd">
              <a:solidFill>
                <a:schemeClr val="accent1"/>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'[新建 XLS 工作表.xls]Sheet1'!$A$2:$A$9</c:f>
              <c:strCache>
                <c:ptCount val="8"/>
                <c:pt idx="0">
                  <c:v>朴素贝叶斯</c:v>
                </c:pt>
                <c:pt idx="1">
                  <c:v>决策树</c:v>
                </c:pt>
                <c:pt idx="2">
                  <c:v>随机森林</c:v>
                </c:pt>
                <c:pt idx="3">
                  <c:v>KNN</c:v>
                </c:pt>
                <c:pt idx="4">
                  <c:v>Sigmoid核函数</c:v>
                </c:pt>
                <c:pt idx="5">
                  <c:v>线性核函数</c:v>
                </c:pt>
                <c:pt idx="6">
                  <c:v>高斯核核函数</c:v>
                </c:pt>
                <c:pt idx="7">
                  <c:v>循环神经网络</c:v>
                </c:pt>
              </c:strCache>
            </c:strRef>
          </c:cat>
          <c:val>
            <c:numRef>
              <c:f>'[新建 XLS 工作表.xls]Sheet1'!$B$2:$B$9</c:f>
              <c:numCache>
                <c:formatCode>General</c:formatCode>
                <c:ptCount val="8"/>
                <c:pt idx="0">
                  <c:v>0.68</c:v>
                </c:pt>
                <c:pt idx="1">
                  <c:v>0.69</c:v>
                </c:pt>
                <c:pt idx="2">
                  <c:v>0.69</c:v>
                </c:pt>
                <c:pt idx="3">
                  <c:v>0.67</c:v>
                </c:pt>
                <c:pt idx="4">
                  <c:v>0.7</c:v>
                </c:pt>
                <c:pt idx="5">
                  <c:v>0.7</c:v>
                </c:pt>
                <c:pt idx="6">
                  <c:v>0.68</c:v>
                </c:pt>
                <c:pt idx="7">
                  <c:v>0.86</c:v>
                </c:pt>
              </c:numCache>
            </c:numRef>
          </c:val>
          <c:smooth val="1"/>
        </c:ser>
        <c:dLbls>
          <c:showLegendKey val="0"/>
          <c:showVal val="0"/>
          <c:showCatName val="0"/>
          <c:showSerName val="0"/>
          <c:showPercent val="0"/>
          <c:showBubbleSize val="0"/>
        </c:dLbls>
        <c:marker val="0"/>
        <c:smooth val="1"/>
        <c:axId val="418779258"/>
        <c:axId val="304998241"/>
      </c:lineChart>
      <c:catAx>
        <c:axId val="418779258"/>
        <c:scaling>
          <c:orientation val="minMax"/>
        </c:scaling>
        <c:delete val="0"/>
        <c:axPos val="b"/>
        <c:title>
          <c:tx>
            <c:rich>
              <a:bodyPr rot="0" spcFirstLastPara="0" vertOverflow="ellipsis" vert="horz" wrap="square" anchor="ctr" anchorCtr="1"/>
              <a:lstStyle/>
              <a:p>
                <a:pPr defTabSz="914400">
                  <a:defRPr lang="zh-CN" sz="900" b="0" i="0" u="none" strike="noStrike" kern="1200" cap="all" baseline="0">
                    <a:solidFill>
                      <a:schemeClr val="tx1">
                        <a:lumMod val="65000"/>
                        <a:lumOff val="35000"/>
                      </a:schemeClr>
                    </a:solidFill>
                    <a:latin typeface="+mn-lt"/>
                    <a:ea typeface="+mn-ea"/>
                    <a:cs typeface="+mn-cs"/>
                  </a:defRPr>
                </a:pPr>
                <a:r>
                  <a:rPr sz="2000" b="1"/>
                  <a:t>模型</a:t>
                </a:r>
                <a:endParaRPr sz="2000" b="1"/>
              </a:p>
            </c:rich>
          </c:tx>
          <c:layout>
            <c:manualLayout>
              <c:xMode val="edge"/>
              <c:yMode val="edge"/>
              <c:x val="0.787904662904663"/>
              <c:y val="0.930722154222766"/>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1000" b="0" i="0" u="none" strike="noStrike" kern="1200" cap="none" spc="0" normalizeH="0" baseline="0">
                <a:solidFill>
                  <a:schemeClr val="bg1">
                    <a:lumMod val="65000"/>
                  </a:schemeClr>
                </a:solidFill>
                <a:latin typeface="微软雅黑" panose="020B0503020204020204" charset="-122"/>
                <a:ea typeface="微软雅黑" panose="020B0503020204020204" charset="-122"/>
                <a:cs typeface="+mn-cs"/>
              </a:defRPr>
            </a:pPr>
          </a:p>
        </c:txPr>
        <c:crossAx val="304998241"/>
        <c:crosses val="autoZero"/>
        <c:auto val="1"/>
        <c:lblAlgn val="ctr"/>
        <c:lblOffset val="100"/>
        <c:noMultiLvlLbl val="0"/>
      </c:catAx>
      <c:valAx>
        <c:axId val="304998241"/>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0" vertOverflow="ellipsis" vert="horz" wrap="square" anchor="ctr" anchorCtr="1"/>
              <a:lstStyle/>
              <a:p>
                <a:pPr defTabSz="914400">
                  <a:defRPr lang="zh-CN" sz="900" b="0" i="0" u="none" strike="noStrike" kern="1200" cap="all" baseline="0">
                    <a:solidFill>
                      <a:schemeClr val="tx1">
                        <a:lumMod val="65000"/>
                        <a:lumOff val="35000"/>
                      </a:schemeClr>
                    </a:solidFill>
                    <a:latin typeface="+mn-lt"/>
                    <a:ea typeface="+mn-ea"/>
                    <a:cs typeface="+mn-cs"/>
                  </a:defRPr>
                </a:pPr>
                <a:r>
                  <a:rPr lang="en-US" altLang="zh-CN" sz="2400" b="1"/>
                  <a:t>AUC</a:t>
                </a:r>
                <a:endParaRPr lang="en-US" altLang="zh-CN" sz="2400" b="1"/>
              </a:p>
            </c:rich>
          </c:tx>
          <c:layout>
            <c:manualLayout>
              <c:xMode val="edge"/>
              <c:yMode val="edge"/>
              <c:x val="0.00222750222750223"/>
              <c:y val="0.126492485017226"/>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800" b="0" i="0" u="none" strike="noStrike" kern="1200" baseline="0">
                <a:solidFill>
                  <a:schemeClr val="bg1">
                    <a:lumMod val="65000"/>
                  </a:schemeClr>
                </a:solidFill>
                <a:latin typeface="微软雅黑" panose="020B0503020204020204" charset="-122"/>
                <a:ea typeface="微软雅黑" panose="020B0503020204020204" charset="-122"/>
                <a:cs typeface="+mn-cs"/>
              </a:defRPr>
            </a:pPr>
          </a:p>
        </c:txPr>
        <c:crossAx val="418779258"/>
        <c:crosses val="autoZero"/>
        <c:crossBetween val="midCat"/>
      </c:valAx>
      <c:spPr>
        <a:noFill/>
        <a:ln>
          <a:noFill/>
        </a:ln>
        <a:effectLst/>
      </c:spPr>
    </c:plotArea>
    <c:legend>
      <c:legendPos val="t"/>
      <c:layout/>
      <c:overlay val="0"/>
      <c:spPr>
        <a:noFill/>
        <a:ln>
          <a:noFill/>
        </a:ln>
        <a:effectLst/>
      </c:spPr>
      <c:txPr>
        <a:bodyPr rot="0" spcFirstLastPara="0" vertOverflow="ellipsis" vert="horz" wrap="square" anchor="ctr" anchorCtr="1" forceAA="0"/>
        <a:lstStyle/>
        <a:p>
          <a:pPr>
            <a:defRPr lang="zh-CN" sz="800" b="0" i="0" u="none" strike="noStrike" kern="1200" baseline="0">
              <a:solidFill>
                <a:schemeClr val="bg1">
                  <a:lumMod val="65000"/>
                </a:schemeClr>
              </a:solidFill>
              <a:latin typeface="微软雅黑" panose="020B0503020204020204" charset="-122"/>
              <a:ea typeface="微软雅黑" panose="020B0503020204020204" charset="-122"/>
              <a:cs typeface="+mn-cs"/>
            </a:defRPr>
          </a:pPr>
        </a:p>
      </c:txPr>
    </c:legend>
    <c:plotVisOnly val="1"/>
    <c:dispBlanksAs val="gap"/>
    <c:showDLblsOverMax val="0"/>
  </c:chart>
  <c:spPr>
    <a:solidFill>
      <a:schemeClr val="bg1"/>
    </a:solid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6D680-4744-447A-8E72-E3132F2482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AEF45-B8DD-43F1-A18B-B409031CB79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685799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685799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384657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2192000" cy="6857999"/>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srcRect l="23482" t="61778" r="56771" b="21658"/>
          <a:stretch>
            <a:fillRect/>
          </a:stretch>
        </p:blipFill>
        <p:spPr>
          <a:xfrm flipV="1">
            <a:off x="0" y="0"/>
            <a:ext cx="3479180" cy="1880839"/>
          </a:xfrm>
          <a:prstGeom prst="rect">
            <a:avLst/>
          </a:prstGeom>
        </p:spPr>
      </p:pic>
      <p:pic>
        <p:nvPicPr>
          <p:cNvPr id="12" name="图片 11"/>
          <p:cNvPicPr>
            <a:picLocks noChangeAspect="1"/>
          </p:cNvPicPr>
          <p:nvPr userDrawn="1"/>
        </p:nvPicPr>
        <p:blipFill rotWithShape="1">
          <a:blip r:embed="rId2"/>
          <a:srcRect l="54790" t="20466" r="25463" b="62970"/>
          <a:stretch>
            <a:fillRect/>
          </a:stretch>
        </p:blipFill>
        <p:spPr>
          <a:xfrm flipV="1">
            <a:off x="8712820" y="4977161"/>
            <a:ext cx="3479180" cy="188083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384657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12192000" cy="685799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srcRect l="23482" t="61778" r="56771" b="21658"/>
          <a:stretch>
            <a:fillRect/>
          </a:stretch>
        </p:blipFill>
        <p:spPr>
          <a:xfrm flipV="1">
            <a:off x="0" y="0"/>
            <a:ext cx="3479180" cy="1880839"/>
          </a:xfrm>
          <a:prstGeom prst="rect">
            <a:avLst/>
          </a:prstGeom>
        </p:spPr>
      </p:pic>
      <p:pic>
        <p:nvPicPr>
          <p:cNvPr id="12" name="图片 11"/>
          <p:cNvPicPr>
            <a:picLocks noChangeAspect="1"/>
          </p:cNvPicPr>
          <p:nvPr userDrawn="1"/>
        </p:nvPicPr>
        <p:blipFill rotWithShape="1">
          <a:blip r:embed="rId2"/>
          <a:srcRect l="54790" t="20466" r="25463" b="62970"/>
          <a:stretch>
            <a:fillRect/>
          </a:stretch>
        </p:blipFill>
        <p:spPr>
          <a:xfrm flipV="1">
            <a:off x="8712820" y="4977161"/>
            <a:ext cx="3479180" cy="188083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6CA7C91-CDD9-4F2B-A5DC-B0274D619F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1CCDDA-4E68-4E4E-A4EE-D431029A47C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A7C91-CDD9-4F2B-A5DC-B0274D619F8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CCDDA-4E68-4E4E-A4EE-D431029A47C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A7C91-CDD9-4F2B-A5DC-B0274D619F8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CCDDA-4E68-4E4E-A4EE-D431029A47C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22.wmf"/><Relationship Id="rId2" Type="http://schemas.openxmlformats.org/officeDocument/2006/relationships/oleObject" Target="../embeddings/oleObject2.bin"/><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0.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文本框 19"/>
          <p:cNvSpPr txBox="1"/>
          <p:nvPr>
            <p:custDataLst>
              <p:tags r:id="rId1"/>
            </p:custDataLst>
          </p:nvPr>
        </p:nvSpPr>
        <p:spPr>
          <a:xfrm>
            <a:off x="2471420" y="3014345"/>
            <a:ext cx="8181340"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rPr>
              <a:t>基于循环神经网络的新闻检测</a:t>
            </a:r>
            <a:endParaRPr kumimoji="0" lang="zh-CN" altLang="en-US" sz="48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endParaRPr>
          </a:p>
        </p:txBody>
      </p:sp>
      <p:sp>
        <p:nvSpPr>
          <p:cNvPr id="9" name="文本框 8"/>
          <p:cNvSpPr txBox="1"/>
          <p:nvPr/>
        </p:nvSpPr>
        <p:spPr>
          <a:xfrm>
            <a:off x="3629070" y="4086053"/>
            <a:ext cx="4444443" cy="1938020"/>
          </a:xfrm>
          <a:prstGeom prst="rect">
            <a:avLst/>
          </a:prstGeom>
          <a:noFill/>
          <a:ln>
            <a:noFill/>
          </a:ln>
        </p:spPr>
        <p:txBody>
          <a:bodyPr wrap="square" rtlCol="0">
            <a:spAutoFit/>
          </a:bodyPr>
          <a:lstStyle/>
          <a:p>
            <a:pPr algn="ctr">
              <a:lnSpc>
                <a:spcPct val="150000"/>
              </a:lnSpc>
            </a:pPr>
            <a:r>
              <a:rPr lang="zh-CN" altLang="en-US" sz="2000" dirty="0">
                <a:solidFill>
                  <a:schemeClr val="tx1">
                    <a:lumMod val="65000"/>
                    <a:lumOff val="35000"/>
                  </a:schemeClr>
                </a:solidFill>
                <a:latin typeface="思源黑体 CN Normal" panose="020B0400000000000000" pitchFamily="34" charset="-122"/>
                <a:ea typeface="思源黑体 CN Normal" panose="020B0400000000000000" pitchFamily="34" charset="-122"/>
              </a:rPr>
              <a:t>答辩人：聂志强</a:t>
            </a:r>
            <a:endParaRPr lang="zh-CN" altLang="en-US" sz="2000"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a:p>
            <a:pPr algn="ctr">
              <a:lnSpc>
                <a:spcPct val="150000"/>
              </a:lnSpc>
            </a:pPr>
            <a:r>
              <a:rPr lang="zh-CN" altLang="en-US" sz="2000" dirty="0">
                <a:solidFill>
                  <a:schemeClr val="tx1">
                    <a:lumMod val="65000"/>
                    <a:lumOff val="35000"/>
                  </a:schemeClr>
                </a:solidFill>
                <a:latin typeface="思源黑体 CN Normal" panose="020B0400000000000000" pitchFamily="34" charset="-122"/>
                <a:ea typeface="思源黑体 CN Normal" panose="020B0400000000000000" pitchFamily="34" charset="-122"/>
              </a:rPr>
              <a:t>学号：</a:t>
            </a:r>
            <a:r>
              <a:rPr lang="en-US" altLang="zh-CN" sz="2000" dirty="0">
                <a:solidFill>
                  <a:schemeClr val="tx1">
                    <a:lumMod val="65000"/>
                    <a:lumOff val="35000"/>
                  </a:schemeClr>
                </a:solidFill>
                <a:latin typeface="思源黑体 CN Normal" panose="020B0400000000000000" pitchFamily="34" charset="-122"/>
                <a:ea typeface="思源黑体 CN Normal" panose="020B0400000000000000" pitchFamily="34" charset="-122"/>
              </a:rPr>
              <a:t>2012307</a:t>
            </a:r>
            <a:endParaRPr lang="en-US" altLang="zh-CN" sz="2000"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a:p>
            <a:pPr algn="ctr">
              <a:lnSpc>
                <a:spcPct val="150000"/>
              </a:lnSpc>
            </a:pPr>
            <a:r>
              <a:rPr lang="zh-CN" altLang="en-US" sz="2000" dirty="0">
                <a:solidFill>
                  <a:schemeClr val="tx1">
                    <a:lumMod val="65000"/>
                    <a:lumOff val="35000"/>
                  </a:schemeClr>
                </a:solidFill>
                <a:latin typeface="思源黑体 CN Normal" panose="020B0400000000000000" pitchFamily="34" charset="-122"/>
                <a:ea typeface="思源黑体 CN Normal" panose="020B0400000000000000" pitchFamily="34" charset="-122"/>
              </a:rPr>
              <a:t>专业：信息安全</a:t>
            </a:r>
            <a:endParaRPr lang="en-US" altLang="zh-CN" sz="2000"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a:p>
            <a:pPr algn="ctr">
              <a:lnSpc>
                <a:spcPct val="150000"/>
              </a:lnSpc>
            </a:pPr>
            <a:endParaRPr lang="en-US" altLang="zh-CN" sz="2000"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0272" y="2952669"/>
            <a:ext cx="1066928" cy="10597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931729" y="2289029"/>
            <a:ext cx="5658181" cy="922020"/>
          </a:xfrm>
          <a:prstGeom prst="rect">
            <a:avLst/>
          </a:prstGeom>
          <a:noFill/>
        </p:spPr>
        <p:txBody>
          <a:bodyPr wrap="square" rtlCol="0">
            <a:spAutoFit/>
            <a:scene3d>
              <a:camera prst="orthographicFront"/>
              <a:lightRig rig="threePt" dir="t"/>
            </a:scene3d>
            <a:sp3d contourW="12700"/>
          </a:bodyPr>
          <a:lstStyle/>
          <a:p>
            <a:r>
              <a:rPr lang="en-US" altLang="zh-CN" sz="5400" dirty="0">
                <a:solidFill>
                  <a:srgbClr val="9BA4F4"/>
                </a:solidFill>
                <a:latin typeface="思源黑体 CN Medium" panose="020B0600000000000000" pitchFamily="34" charset="-122"/>
                <a:ea typeface="思源黑体 CN Medium" panose="020B0600000000000000" pitchFamily="34" charset="-122"/>
                <a:cs typeface="+mn-ea"/>
                <a:sym typeface="+mn-lt"/>
              </a:rPr>
              <a:t>PART 03</a:t>
            </a:r>
            <a:endParaRPr lang="zh-CN" altLang="en-US" sz="5400" dirty="0">
              <a:solidFill>
                <a:srgbClr val="9BA4F4"/>
              </a:solidFill>
              <a:latin typeface="思源黑体 CN Medium" panose="020B0600000000000000" pitchFamily="34" charset="-122"/>
              <a:ea typeface="思源黑体 CN Medium" panose="020B0600000000000000" pitchFamily="34" charset="-122"/>
              <a:cs typeface="+mn-ea"/>
              <a:sym typeface="+mn-lt"/>
            </a:endParaRPr>
          </a:p>
        </p:txBody>
      </p:sp>
      <p:cxnSp>
        <p:nvCxnSpPr>
          <p:cNvPr id="13" name="直接连接符 12"/>
          <p:cNvCxnSpPr/>
          <p:nvPr/>
        </p:nvCxnSpPr>
        <p:spPr>
          <a:xfrm>
            <a:off x="5102504" y="3241387"/>
            <a:ext cx="546694" cy="0"/>
          </a:xfrm>
          <a:prstGeom prst="line">
            <a:avLst/>
          </a:prstGeom>
          <a:ln w="381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8314" y="1754457"/>
            <a:ext cx="3910361" cy="3910361"/>
          </a:xfrm>
          <a:prstGeom prst="rect">
            <a:avLst/>
          </a:prstGeom>
        </p:spPr>
      </p:pic>
      <p:sp>
        <p:nvSpPr>
          <p:cNvPr id="2" name="文本框 1"/>
          <p:cNvSpPr txBox="1"/>
          <p:nvPr/>
        </p:nvSpPr>
        <p:spPr>
          <a:xfrm>
            <a:off x="5101909" y="3319821"/>
            <a:ext cx="5658181" cy="1014730"/>
          </a:xfrm>
          <a:prstGeom prst="rect">
            <a:avLst/>
          </a:prstGeom>
          <a:noFill/>
        </p:spPr>
        <p:txBody>
          <a:bodyPr wrap="square" rtlCol="0">
            <a:spAutoFit/>
            <a:scene3d>
              <a:camera prst="orthographicFront"/>
              <a:lightRig rig="threePt" dir="t"/>
            </a:scene3d>
            <a:sp3d contourW="12700"/>
          </a:bodyPr>
          <a:p>
            <a:pPr>
              <a:lnSpc>
                <a:spcPct val="125000"/>
              </a:lnSpc>
            </a:pP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深度</a:t>
            </a: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学习方法</a:t>
            </a: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流程</a:t>
            </a:r>
            <a:endPar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1" descr="C:/Users/NIE'ZH~1/AppData/Local/Temp/kaimatting/20211208211208/output_aiMatting_20211208211227.pngoutput_aiMatting_20211208211227"/>
          <p:cNvPicPr>
            <a:picLocks noChangeAspect="1"/>
          </p:cNvPicPr>
          <p:nvPr/>
        </p:nvPicPr>
        <p:blipFill>
          <a:blip r:embed="rId1"/>
          <a:srcRect r="12351" b="543"/>
          <a:stretch>
            <a:fillRect/>
          </a:stretch>
        </p:blipFill>
        <p:spPr>
          <a:xfrm>
            <a:off x="7291070" y="1235710"/>
            <a:ext cx="4723130" cy="2218055"/>
          </a:xfrm>
          <a:prstGeom prst="rect">
            <a:avLst/>
          </a:prstGeom>
        </p:spPr>
      </p:pic>
      <p:pic>
        <p:nvPicPr>
          <p:cNvPr id="20" name="图片 21" descr="C:/Users/NIE'ZH~1/AppData/Local/Temp/kaimatting/20211208210438/output_aiMatting_20211208210452.pngoutput_aiMatting_20211208210452"/>
          <p:cNvPicPr>
            <a:picLocks noChangeAspect="1"/>
          </p:cNvPicPr>
          <p:nvPr/>
        </p:nvPicPr>
        <p:blipFill>
          <a:blip r:embed="rId2"/>
          <a:srcRect l="3407" t="5155" r="3010" b="8316"/>
          <a:stretch>
            <a:fillRect/>
          </a:stretch>
        </p:blipFill>
        <p:spPr>
          <a:xfrm>
            <a:off x="67310" y="4625340"/>
            <a:ext cx="4487545" cy="2071370"/>
          </a:xfrm>
          <a:prstGeom prst="rect">
            <a:avLst/>
          </a:prstGeom>
          <a:noFill/>
          <a:ln>
            <a:noFill/>
          </a:ln>
        </p:spPr>
      </p:pic>
      <p:sp>
        <p:nvSpPr>
          <p:cNvPr id="2" name="文本框 1"/>
          <p:cNvSpPr txBox="1"/>
          <p:nvPr/>
        </p:nvSpPr>
        <p:spPr>
          <a:xfrm>
            <a:off x="1142706" y="670502"/>
            <a:ext cx="4269353" cy="521970"/>
          </a:xfrm>
          <a:prstGeom prst="rect">
            <a:avLst/>
          </a:prstGeom>
          <a:noFill/>
        </p:spPr>
        <p:txBody>
          <a:bodyPr wrap="square" rtlCol="0">
            <a:spAutoFit/>
            <a:scene3d>
              <a:camera prst="orthographicFront"/>
              <a:lightRig rig="threePt" dir="t"/>
            </a:scene3d>
            <a:sp3d contourW="12700"/>
          </a:bodyPr>
          <a:lstStyle/>
          <a:p>
            <a:pPr algn="ct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一、</a:t>
            </a:r>
            <a:r>
              <a:rPr lang="en-US" altLang="zh-CN"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LSTM</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简介</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grpSp>
        <p:nvGrpSpPr>
          <p:cNvPr id="25" name="Group 1"/>
          <p:cNvGrpSpPr/>
          <p:nvPr/>
        </p:nvGrpSpPr>
        <p:grpSpPr>
          <a:xfrm>
            <a:off x="4613828" y="2345248"/>
            <a:ext cx="2905016" cy="3029440"/>
            <a:chOff x="4433859" y="2218765"/>
            <a:chExt cx="3533165" cy="3684494"/>
          </a:xfrm>
        </p:grpSpPr>
        <p:grpSp>
          <p:nvGrpSpPr>
            <p:cNvPr id="26" name="Group 2"/>
            <p:cNvGrpSpPr/>
            <p:nvPr/>
          </p:nvGrpSpPr>
          <p:grpSpPr>
            <a:xfrm>
              <a:off x="4433859" y="2218765"/>
              <a:ext cx="3533165" cy="3684494"/>
              <a:chOff x="6277926" y="1615967"/>
              <a:chExt cx="3286239" cy="3282353"/>
            </a:xfrm>
            <a:solidFill>
              <a:srgbClr val="D8D8D8"/>
            </a:solidFill>
          </p:grpSpPr>
          <p:sp>
            <p:nvSpPr>
              <p:cNvPr id="31" name="îŝḷîḓé-Freeform: Shape 7"/>
              <p:cNvSpPr/>
              <p:nvPr/>
            </p:nvSpPr>
            <p:spPr bwMode="auto">
              <a:xfrm>
                <a:off x="7663446" y="1620629"/>
                <a:ext cx="1900719" cy="1958222"/>
              </a:xfrm>
              <a:custGeom>
                <a:avLst/>
                <a:gdLst>
                  <a:gd name="T0" fmla="*/ 286 w 2446"/>
                  <a:gd name="T1" fmla="*/ 0 h 2520"/>
                  <a:gd name="T2" fmla="*/ 314 w 2446"/>
                  <a:gd name="T3" fmla="*/ 0 h 2520"/>
                  <a:gd name="T4" fmla="*/ 391 w 2446"/>
                  <a:gd name="T5" fmla="*/ 0 h 2520"/>
                  <a:gd name="T6" fmla="*/ 427 w 2446"/>
                  <a:gd name="T7" fmla="*/ 0 h 2520"/>
                  <a:gd name="T8" fmla="*/ 505 w 2446"/>
                  <a:gd name="T9" fmla="*/ 0 h 2520"/>
                  <a:gd name="T10" fmla="*/ 577 w 2446"/>
                  <a:gd name="T11" fmla="*/ 0 h 2520"/>
                  <a:gd name="T12" fmla="*/ 729 w 2446"/>
                  <a:gd name="T13" fmla="*/ 0 h 2520"/>
                  <a:gd name="T14" fmla="*/ 864 w 2446"/>
                  <a:gd name="T15" fmla="*/ 0 h 2520"/>
                  <a:gd name="T16" fmla="*/ 1029 w 2446"/>
                  <a:gd name="T17" fmla="*/ 0 h 2520"/>
                  <a:gd name="T18" fmla="*/ 1232 w 2446"/>
                  <a:gd name="T19" fmla="*/ 0 h 2520"/>
                  <a:gd name="T20" fmla="*/ 1381 w 2446"/>
                  <a:gd name="T21" fmla="*/ 12 h 2520"/>
                  <a:gd name="T22" fmla="*/ 1525 w 2446"/>
                  <a:gd name="T23" fmla="*/ 41 h 2520"/>
                  <a:gd name="T24" fmla="*/ 1663 w 2446"/>
                  <a:gd name="T25" fmla="*/ 90 h 2520"/>
                  <a:gd name="T26" fmla="*/ 1793 w 2446"/>
                  <a:gd name="T27" fmla="*/ 157 h 2520"/>
                  <a:gd name="T28" fmla="*/ 1915 w 2446"/>
                  <a:gd name="T29" fmla="*/ 238 h 2520"/>
                  <a:gd name="T30" fmla="*/ 2027 w 2446"/>
                  <a:gd name="T31" fmla="*/ 334 h 2520"/>
                  <a:gd name="T32" fmla="*/ 2128 w 2446"/>
                  <a:gd name="T33" fmla="*/ 442 h 2520"/>
                  <a:gd name="T34" fmla="*/ 2218 w 2446"/>
                  <a:gd name="T35" fmla="*/ 560 h 2520"/>
                  <a:gd name="T36" fmla="*/ 2294 w 2446"/>
                  <a:gd name="T37" fmla="*/ 688 h 2520"/>
                  <a:gd name="T38" fmla="*/ 2356 w 2446"/>
                  <a:gd name="T39" fmla="*/ 824 h 2520"/>
                  <a:gd name="T40" fmla="*/ 2402 w 2446"/>
                  <a:gd name="T41" fmla="*/ 966 h 2520"/>
                  <a:gd name="T42" fmla="*/ 2433 w 2446"/>
                  <a:gd name="T43" fmla="*/ 1114 h 2520"/>
                  <a:gd name="T44" fmla="*/ 2446 w 2446"/>
                  <a:gd name="T45" fmla="*/ 1264 h 2520"/>
                  <a:gd name="T46" fmla="*/ 2439 w 2446"/>
                  <a:gd name="T47" fmla="*/ 1417 h 2520"/>
                  <a:gd name="T48" fmla="*/ 2412 w 2446"/>
                  <a:gd name="T49" fmla="*/ 1569 h 2520"/>
                  <a:gd name="T50" fmla="*/ 2366 w 2446"/>
                  <a:gd name="T51" fmla="*/ 1721 h 2520"/>
                  <a:gd name="T52" fmla="*/ 2297 w 2446"/>
                  <a:gd name="T53" fmla="*/ 1869 h 2520"/>
                  <a:gd name="T54" fmla="*/ 2205 w 2446"/>
                  <a:gd name="T55" fmla="*/ 2013 h 2520"/>
                  <a:gd name="T56" fmla="*/ 2087 w 2446"/>
                  <a:gd name="T57" fmla="*/ 2153 h 2520"/>
                  <a:gd name="T58" fmla="*/ 1945 w 2446"/>
                  <a:gd name="T59" fmla="*/ 2284 h 2520"/>
                  <a:gd name="T60" fmla="*/ 1777 w 2446"/>
                  <a:gd name="T61" fmla="*/ 2407 h 2520"/>
                  <a:gd name="T62" fmla="*/ 1579 w 2446"/>
                  <a:gd name="T63" fmla="*/ 2520 h 2520"/>
                  <a:gd name="T64" fmla="*/ 1534 w 2446"/>
                  <a:gd name="T65" fmla="*/ 2417 h 2520"/>
                  <a:gd name="T66" fmla="*/ 1484 w 2446"/>
                  <a:gd name="T67" fmla="*/ 2302 h 2520"/>
                  <a:gd name="T68" fmla="*/ 1428 w 2446"/>
                  <a:gd name="T69" fmla="*/ 2176 h 2520"/>
                  <a:gd name="T70" fmla="*/ 1370 w 2446"/>
                  <a:gd name="T71" fmla="*/ 2043 h 2520"/>
                  <a:gd name="T72" fmla="*/ 1309 w 2446"/>
                  <a:gd name="T73" fmla="*/ 1903 h 2520"/>
                  <a:gd name="T74" fmla="*/ 1246 w 2446"/>
                  <a:gd name="T75" fmla="*/ 1762 h 2520"/>
                  <a:gd name="T76" fmla="*/ 1184 w 2446"/>
                  <a:gd name="T77" fmla="*/ 1619 h 2520"/>
                  <a:gd name="T78" fmla="*/ 1123 w 2446"/>
                  <a:gd name="T79" fmla="*/ 1481 h 2520"/>
                  <a:gd name="T80" fmla="*/ 1064 w 2446"/>
                  <a:gd name="T81" fmla="*/ 1346 h 2520"/>
                  <a:gd name="T82" fmla="*/ 1008 w 2446"/>
                  <a:gd name="T83" fmla="*/ 1219 h 2520"/>
                  <a:gd name="T84" fmla="*/ 958 w 2446"/>
                  <a:gd name="T85" fmla="*/ 1104 h 2520"/>
                  <a:gd name="T86" fmla="*/ 911 w 2446"/>
                  <a:gd name="T87" fmla="*/ 1000 h 2520"/>
                  <a:gd name="T88" fmla="*/ 873 w 2446"/>
                  <a:gd name="T89" fmla="*/ 912 h 2520"/>
                  <a:gd name="T90" fmla="*/ 842 w 2446"/>
                  <a:gd name="T91" fmla="*/ 842 h 2520"/>
                  <a:gd name="T92" fmla="*/ 820 w 2446"/>
                  <a:gd name="T93" fmla="*/ 793 h 2520"/>
                  <a:gd name="T94" fmla="*/ 809 w 2446"/>
                  <a:gd name="T95" fmla="*/ 767 h 2520"/>
                  <a:gd name="T96" fmla="*/ 806 w 2446"/>
                  <a:gd name="T97" fmla="*/ 761 h 2520"/>
                  <a:gd name="T98" fmla="*/ 793 w 2446"/>
                  <a:gd name="T99" fmla="*/ 735 h 2520"/>
                  <a:gd name="T100" fmla="*/ 768 w 2446"/>
                  <a:gd name="T101" fmla="*/ 689 h 2520"/>
                  <a:gd name="T102" fmla="*/ 729 w 2446"/>
                  <a:gd name="T103" fmla="*/ 625 h 2520"/>
                  <a:gd name="T104" fmla="*/ 677 w 2446"/>
                  <a:gd name="T105" fmla="*/ 547 h 2520"/>
                  <a:gd name="T106" fmla="*/ 611 w 2446"/>
                  <a:gd name="T107" fmla="*/ 461 h 2520"/>
                  <a:gd name="T108" fmla="*/ 532 w 2446"/>
                  <a:gd name="T109" fmla="*/ 369 h 2520"/>
                  <a:gd name="T110" fmla="*/ 438 w 2446"/>
                  <a:gd name="T111" fmla="*/ 276 h 2520"/>
                  <a:gd name="T112" fmla="*/ 331 w 2446"/>
                  <a:gd name="T113" fmla="*/ 186 h 2520"/>
                  <a:gd name="T114" fmla="*/ 209 w 2446"/>
                  <a:gd name="T115" fmla="*/ 103 h 2520"/>
                  <a:gd name="T116" fmla="*/ 73 w 2446"/>
                  <a:gd name="T117" fmla="*/ 31 h 2520"/>
                  <a:gd name="T118" fmla="*/ 51 w 2446"/>
                  <a:gd name="T119" fmla="*/ 0 h 2520"/>
                  <a:gd name="T120" fmla="*/ 136 w 2446"/>
                  <a:gd name="T121" fmla="*/ 0 h 2520"/>
                  <a:gd name="T122" fmla="*/ 200 w 2446"/>
                  <a:gd name="T123" fmla="*/ 0 h 2520"/>
                  <a:gd name="T124" fmla="*/ 268 w 2446"/>
                  <a:gd name="T125" fmla="*/ 0 h 2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6" h="2520">
                    <a:moveTo>
                      <a:pt x="268" y="0"/>
                    </a:moveTo>
                    <a:lnTo>
                      <a:pt x="286" y="0"/>
                    </a:lnTo>
                    <a:lnTo>
                      <a:pt x="300" y="0"/>
                    </a:lnTo>
                    <a:lnTo>
                      <a:pt x="314" y="0"/>
                    </a:lnTo>
                    <a:lnTo>
                      <a:pt x="377" y="0"/>
                    </a:lnTo>
                    <a:lnTo>
                      <a:pt x="391" y="0"/>
                    </a:lnTo>
                    <a:lnTo>
                      <a:pt x="408" y="0"/>
                    </a:lnTo>
                    <a:lnTo>
                      <a:pt x="427" y="0"/>
                    </a:lnTo>
                    <a:lnTo>
                      <a:pt x="450" y="0"/>
                    </a:lnTo>
                    <a:lnTo>
                      <a:pt x="505" y="0"/>
                    </a:lnTo>
                    <a:lnTo>
                      <a:pt x="538" y="0"/>
                    </a:lnTo>
                    <a:lnTo>
                      <a:pt x="577" y="0"/>
                    </a:lnTo>
                    <a:lnTo>
                      <a:pt x="672" y="0"/>
                    </a:lnTo>
                    <a:lnTo>
                      <a:pt x="729" y="0"/>
                    </a:lnTo>
                    <a:lnTo>
                      <a:pt x="792" y="0"/>
                    </a:lnTo>
                    <a:lnTo>
                      <a:pt x="864" y="0"/>
                    </a:lnTo>
                    <a:lnTo>
                      <a:pt x="942" y="0"/>
                    </a:lnTo>
                    <a:lnTo>
                      <a:pt x="1029" y="0"/>
                    </a:lnTo>
                    <a:lnTo>
                      <a:pt x="1125" y="0"/>
                    </a:lnTo>
                    <a:lnTo>
                      <a:pt x="1232" y="0"/>
                    </a:lnTo>
                    <a:lnTo>
                      <a:pt x="1307" y="3"/>
                    </a:lnTo>
                    <a:lnTo>
                      <a:pt x="1381" y="12"/>
                    </a:lnTo>
                    <a:lnTo>
                      <a:pt x="1454" y="25"/>
                    </a:lnTo>
                    <a:lnTo>
                      <a:pt x="1525" y="41"/>
                    </a:lnTo>
                    <a:lnTo>
                      <a:pt x="1595" y="65"/>
                    </a:lnTo>
                    <a:lnTo>
                      <a:pt x="1663" y="90"/>
                    </a:lnTo>
                    <a:lnTo>
                      <a:pt x="1729" y="122"/>
                    </a:lnTo>
                    <a:lnTo>
                      <a:pt x="1793" y="157"/>
                    </a:lnTo>
                    <a:lnTo>
                      <a:pt x="1855" y="195"/>
                    </a:lnTo>
                    <a:lnTo>
                      <a:pt x="1915" y="238"/>
                    </a:lnTo>
                    <a:lnTo>
                      <a:pt x="1973" y="284"/>
                    </a:lnTo>
                    <a:lnTo>
                      <a:pt x="2027" y="334"/>
                    </a:lnTo>
                    <a:lnTo>
                      <a:pt x="2079" y="385"/>
                    </a:lnTo>
                    <a:lnTo>
                      <a:pt x="2128" y="442"/>
                    </a:lnTo>
                    <a:lnTo>
                      <a:pt x="2175" y="499"/>
                    </a:lnTo>
                    <a:lnTo>
                      <a:pt x="2218" y="560"/>
                    </a:lnTo>
                    <a:lnTo>
                      <a:pt x="2257" y="623"/>
                    </a:lnTo>
                    <a:lnTo>
                      <a:pt x="2294" y="688"/>
                    </a:lnTo>
                    <a:lnTo>
                      <a:pt x="2327" y="755"/>
                    </a:lnTo>
                    <a:lnTo>
                      <a:pt x="2356" y="824"/>
                    </a:lnTo>
                    <a:lnTo>
                      <a:pt x="2382" y="894"/>
                    </a:lnTo>
                    <a:lnTo>
                      <a:pt x="2402" y="966"/>
                    </a:lnTo>
                    <a:lnTo>
                      <a:pt x="2420" y="1039"/>
                    </a:lnTo>
                    <a:lnTo>
                      <a:pt x="2433" y="1114"/>
                    </a:lnTo>
                    <a:lnTo>
                      <a:pt x="2441" y="1188"/>
                    </a:lnTo>
                    <a:lnTo>
                      <a:pt x="2446" y="1264"/>
                    </a:lnTo>
                    <a:lnTo>
                      <a:pt x="2444" y="1340"/>
                    </a:lnTo>
                    <a:lnTo>
                      <a:pt x="2439" y="1417"/>
                    </a:lnTo>
                    <a:lnTo>
                      <a:pt x="2429" y="1492"/>
                    </a:lnTo>
                    <a:lnTo>
                      <a:pt x="2412" y="1569"/>
                    </a:lnTo>
                    <a:lnTo>
                      <a:pt x="2392" y="1645"/>
                    </a:lnTo>
                    <a:lnTo>
                      <a:pt x="2366" y="1721"/>
                    </a:lnTo>
                    <a:lnTo>
                      <a:pt x="2334" y="1795"/>
                    </a:lnTo>
                    <a:lnTo>
                      <a:pt x="2297" y="1869"/>
                    </a:lnTo>
                    <a:lnTo>
                      <a:pt x="2253" y="1942"/>
                    </a:lnTo>
                    <a:lnTo>
                      <a:pt x="2205" y="2013"/>
                    </a:lnTo>
                    <a:lnTo>
                      <a:pt x="2148" y="2084"/>
                    </a:lnTo>
                    <a:lnTo>
                      <a:pt x="2087" y="2153"/>
                    </a:lnTo>
                    <a:lnTo>
                      <a:pt x="2020" y="2220"/>
                    </a:lnTo>
                    <a:lnTo>
                      <a:pt x="1945" y="2284"/>
                    </a:lnTo>
                    <a:lnTo>
                      <a:pt x="1864" y="2347"/>
                    </a:lnTo>
                    <a:lnTo>
                      <a:pt x="1777" y="2407"/>
                    </a:lnTo>
                    <a:lnTo>
                      <a:pt x="1682" y="2465"/>
                    </a:lnTo>
                    <a:lnTo>
                      <a:pt x="1579" y="2520"/>
                    </a:lnTo>
                    <a:lnTo>
                      <a:pt x="1557" y="2470"/>
                    </a:lnTo>
                    <a:lnTo>
                      <a:pt x="1534" y="2417"/>
                    </a:lnTo>
                    <a:lnTo>
                      <a:pt x="1510" y="2361"/>
                    </a:lnTo>
                    <a:lnTo>
                      <a:pt x="1484" y="2302"/>
                    </a:lnTo>
                    <a:lnTo>
                      <a:pt x="1456" y="2240"/>
                    </a:lnTo>
                    <a:lnTo>
                      <a:pt x="1428" y="2176"/>
                    </a:lnTo>
                    <a:lnTo>
                      <a:pt x="1400" y="2110"/>
                    </a:lnTo>
                    <a:lnTo>
                      <a:pt x="1370" y="2043"/>
                    </a:lnTo>
                    <a:lnTo>
                      <a:pt x="1340" y="1973"/>
                    </a:lnTo>
                    <a:lnTo>
                      <a:pt x="1309" y="1903"/>
                    </a:lnTo>
                    <a:lnTo>
                      <a:pt x="1278" y="1832"/>
                    </a:lnTo>
                    <a:lnTo>
                      <a:pt x="1246" y="1762"/>
                    </a:lnTo>
                    <a:lnTo>
                      <a:pt x="1215" y="1691"/>
                    </a:lnTo>
                    <a:lnTo>
                      <a:pt x="1184" y="1619"/>
                    </a:lnTo>
                    <a:lnTo>
                      <a:pt x="1154" y="1550"/>
                    </a:lnTo>
                    <a:lnTo>
                      <a:pt x="1123" y="1481"/>
                    </a:lnTo>
                    <a:lnTo>
                      <a:pt x="1093" y="1413"/>
                    </a:lnTo>
                    <a:lnTo>
                      <a:pt x="1064" y="1346"/>
                    </a:lnTo>
                    <a:lnTo>
                      <a:pt x="1036" y="1282"/>
                    </a:lnTo>
                    <a:lnTo>
                      <a:pt x="1008" y="1219"/>
                    </a:lnTo>
                    <a:lnTo>
                      <a:pt x="982" y="1160"/>
                    </a:lnTo>
                    <a:lnTo>
                      <a:pt x="958" y="1104"/>
                    </a:lnTo>
                    <a:lnTo>
                      <a:pt x="933" y="1050"/>
                    </a:lnTo>
                    <a:lnTo>
                      <a:pt x="911" y="1000"/>
                    </a:lnTo>
                    <a:lnTo>
                      <a:pt x="891" y="953"/>
                    </a:lnTo>
                    <a:lnTo>
                      <a:pt x="873" y="912"/>
                    </a:lnTo>
                    <a:lnTo>
                      <a:pt x="856" y="875"/>
                    </a:lnTo>
                    <a:lnTo>
                      <a:pt x="842" y="842"/>
                    </a:lnTo>
                    <a:lnTo>
                      <a:pt x="831" y="815"/>
                    </a:lnTo>
                    <a:lnTo>
                      <a:pt x="820" y="793"/>
                    </a:lnTo>
                    <a:lnTo>
                      <a:pt x="814" y="778"/>
                    </a:lnTo>
                    <a:lnTo>
                      <a:pt x="809" y="767"/>
                    </a:lnTo>
                    <a:lnTo>
                      <a:pt x="808" y="764"/>
                    </a:lnTo>
                    <a:lnTo>
                      <a:pt x="806" y="761"/>
                    </a:lnTo>
                    <a:lnTo>
                      <a:pt x="801" y="751"/>
                    </a:lnTo>
                    <a:lnTo>
                      <a:pt x="793" y="735"/>
                    </a:lnTo>
                    <a:lnTo>
                      <a:pt x="782" y="715"/>
                    </a:lnTo>
                    <a:lnTo>
                      <a:pt x="768" y="689"/>
                    </a:lnTo>
                    <a:lnTo>
                      <a:pt x="750" y="658"/>
                    </a:lnTo>
                    <a:lnTo>
                      <a:pt x="729" y="625"/>
                    </a:lnTo>
                    <a:lnTo>
                      <a:pt x="704" y="587"/>
                    </a:lnTo>
                    <a:lnTo>
                      <a:pt x="677" y="547"/>
                    </a:lnTo>
                    <a:lnTo>
                      <a:pt x="646" y="505"/>
                    </a:lnTo>
                    <a:lnTo>
                      <a:pt x="611" y="461"/>
                    </a:lnTo>
                    <a:lnTo>
                      <a:pt x="573" y="415"/>
                    </a:lnTo>
                    <a:lnTo>
                      <a:pt x="532" y="369"/>
                    </a:lnTo>
                    <a:lnTo>
                      <a:pt x="487" y="322"/>
                    </a:lnTo>
                    <a:lnTo>
                      <a:pt x="438" y="276"/>
                    </a:lnTo>
                    <a:lnTo>
                      <a:pt x="386" y="230"/>
                    </a:lnTo>
                    <a:lnTo>
                      <a:pt x="331" y="186"/>
                    </a:lnTo>
                    <a:lnTo>
                      <a:pt x="272" y="143"/>
                    </a:lnTo>
                    <a:lnTo>
                      <a:pt x="209" y="103"/>
                    </a:lnTo>
                    <a:lnTo>
                      <a:pt x="144" y="66"/>
                    </a:lnTo>
                    <a:lnTo>
                      <a:pt x="73" y="31"/>
                    </a:lnTo>
                    <a:lnTo>
                      <a:pt x="0" y="0"/>
                    </a:lnTo>
                    <a:lnTo>
                      <a:pt x="51" y="0"/>
                    </a:lnTo>
                    <a:lnTo>
                      <a:pt x="96" y="0"/>
                    </a:lnTo>
                    <a:lnTo>
                      <a:pt x="136" y="0"/>
                    </a:lnTo>
                    <a:lnTo>
                      <a:pt x="170" y="0"/>
                    </a:lnTo>
                    <a:lnTo>
                      <a:pt x="200" y="0"/>
                    </a:lnTo>
                    <a:lnTo>
                      <a:pt x="249" y="0"/>
                    </a:lnTo>
                    <a:lnTo>
                      <a:pt x="268" y="0"/>
                    </a:lnTo>
                    <a:close/>
                  </a:path>
                </a:pathLst>
              </a:custGeom>
              <a:solidFill>
                <a:srgbClr val="9BA4F4"/>
              </a:solidFill>
              <a:ln w="0">
                <a:noFill/>
                <a:prstDash val="solid"/>
                <a:round/>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32" name="îŝḷîḓé-Freeform: Shape 8"/>
              <p:cNvSpPr/>
              <p:nvPr/>
            </p:nvSpPr>
            <p:spPr bwMode="auto">
              <a:xfrm>
                <a:off x="6277926" y="1615967"/>
                <a:ext cx="1958222" cy="1900719"/>
              </a:xfrm>
              <a:custGeom>
                <a:avLst/>
                <a:gdLst>
                  <a:gd name="T0" fmla="*/ 1341 w 2520"/>
                  <a:gd name="T1" fmla="*/ 0 h 2446"/>
                  <a:gd name="T2" fmla="*/ 1493 w 2520"/>
                  <a:gd name="T3" fmla="*/ 17 h 2446"/>
                  <a:gd name="T4" fmla="*/ 1646 w 2520"/>
                  <a:gd name="T5" fmla="*/ 53 h 2446"/>
                  <a:gd name="T6" fmla="*/ 1796 w 2520"/>
                  <a:gd name="T7" fmla="*/ 112 h 2446"/>
                  <a:gd name="T8" fmla="*/ 1943 w 2520"/>
                  <a:gd name="T9" fmla="*/ 192 h 2446"/>
                  <a:gd name="T10" fmla="*/ 2086 w 2520"/>
                  <a:gd name="T11" fmla="*/ 296 h 2446"/>
                  <a:gd name="T12" fmla="*/ 2220 w 2520"/>
                  <a:gd name="T13" fmla="*/ 426 h 2446"/>
                  <a:gd name="T14" fmla="*/ 2348 w 2520"/>
                  <a:gd name="T15" fmla="*/ 581 h 2446"/>
                  <a:gd name="T16" fmla="*/ 2465 w 2520"/>
                  <a:gd name="T17" fmla="*/ 765 h 2446"/>
                  <a:gd name="T18" fmla="*/ 2471 w 2520"/>
                  <a:gd name="T19" fmla="*/ 888 h 2446"/>
                  <a:gd name="T20" fmla="*/ 2362 w 2520"/>
                  <a:gd name="T21" fmla="*/ 936 h 2446"/>
                  <a:gd name="T22" fmla="*/ 2241 w 2520"/>
                  <a:gd name="T23" fmla="*/ 989 h 2446"/>
                  <a:gd name="T24" fmla="*/ 2111 w 2520"/>
                  <a:gd name="T25" fmla="*/ 1047 h 2446"/>
                  <a:gd name="T26" fmla="*/ 1974 w 2520"/>
                  <a:gd name="T27" fmla="*/ 1107 h 2446"/>
                  <a:gd name="T28" fmla="*/ 1833 w 2520"/>
                  <a:gd name="T29" fmla="*/ 1169 h 2446"/>
                  <a:gd name="T30" fmla="*/ 1692 w 2520"/>
                  <a:gd name="T31" fmla="*/ 1231 h 2446"/>
                  <a:gd name="T32" fmla="*/ 1551 w 2520"/>
                  <a:gd name="T33" fmla="*/ 1293 h 2446"/>
                  <a:gd name="T34" fmla="*/ 1414 w 2520"/>
                  <a:gd name="T35" fmla="*/ 1353 h 2446"/>
                  <a:gd name="T36" fmla="*/ 1282 w 2520"/>
                  <a:gd name="T37" fmla="*/ 1411 h 2446"/>
                  <a:gd name="T38" fmla="*/ 1160 w 2520"/>
                  <a:gd name="T39" fmla="*/ 1465 h 2446"/>
                  <a:gd name="T40" fmla="*/ 1050 w 2520"/>
                  <a:gd name="T41" fmla="*/ 1512 h 2446"/>
                  <a:gd name="T42" fmla="*/ 955 w 2520"/>
                  <a:gd name="T43" fmla="*/ 1555 h 2446"/>
                  <a:gd name="T44" fmla="*/ 875 w 2520"/>
                  <a:gd name="T45" fmla="*/ 1589 h 2446"/>
                  <a:gd name="T46" fmla="*/ 815 w 2520"/>
                  <a:gd name="T47" fmla="*/ 1616 h 2446"/>
                  <a:gd name="T48" fmla="*/ 778 w 2520"/>
                  <a:gd name="T49" fmla="*/ 1633 h 2446"/>
                  <a:gd name="T50" fmla="*/ 764 w 2520"/>
                  <a:gd name="T51" fmla="*/ 1638 h 2446"/>
                  <a:gd name="T52" fmla="*/ 751 w 2520"/>
                  <a:gd name="T53" fmla="*/ 1644 h 2446"/>
                  <a:gd name="T54" fmla="*/ 715 w 2520"/>
                  <a:gd name="T55" fmla="*/ 1664 h 2446"/>
                  <a:gd name="T56" fmla="*/ 659 w 2520"/>
                  <a:gd name="T57" fmla="*/ 1697 h 2446"/>
                  <a:gd name="T58" fmla="*/ 587 w 2520"/>
                  <a:gd name="T59" fmla="*/ 1742 h 2446"/>
                  <a:gd name="T60" fmla="*/ 505 w 2520"/>
                  <a:gd name="T61" fmla="*/ 1801 h 2446"/>
                  <a:gd name="T62" fmla="*/ 414 w 2520"/>
                  <a:gd name="T63" fmla="*/ 1874 h 2446"/>
                  <a:gd name="T64" fmla="*/ 322 w 2520"/>
                  <a:gd name="T65" fmla="*/ 1960 h 2446"/>
                  <a:gd name="T66" fmla="*/ 229 w 2520"/>
                  <a:gd name="T67" fmla="*/ 2060 h 2446"/>
                  <a:gd name="T68" fmla="*/ 142 w 2520"/>
                  <a:gd name="T69" fmla="*/ 2174 h 2446"/>
                  <a:gd name="T70" fmla="*/ 64 w 2520"/>
                  <a:gd name="T71" fmla="*/ 2304 h 2446"/>
                  <a:gd name="T72" fmla="*/ 0 w 2520"/>
                  <a:gd name="T73" fmla="*/ 2446 h 2446"/>
                  <a:gd name="T74" fmla="*/ 0 w 2520"/>
                  <a:gd name="T75" fmla="*/ 2351 h 2446"/>
                  <a:gd name="T76" fmla="*/ 0 w 2520"/>
                  <a:gd name="T77" fmla="*/ 2277 h 2446"/>
                  <a:gd name="T78" fmla="*/ 0 w 2520"/>
                  <a:gd name="T79" fmla="*/ 2220 h 2446"/>
                  <a:gd name="T80" fmla="*/ 0 w 2520"/>
                  <a:gd name="T81" fmla="*/ 2141 h 2446"/>
                  <a:gd name="T82" fmla="*/ 0 w 2520"/>
                  <a:gd name="T83" fmla="*/ 2125 h 2446"/>
                  <a:gd name="T84" fmla="*/ 0 w 2520"/>
                  <a:gd name="T85" fmla="*/ 1416 h 2446"/>
                  <a:gd name="T86" fmla="*/ 0 w 2520"/>
                  <a:gd name="T87" fmla="*/ 1215 h 2446"/>
                  <a:gd name="T88" fmla="*/ 10 w 2520"/>
                  <a:gd name="T89" fmla="*/ 1065 h 2446"/>
                  <a:gd name="T90" fmla="*/ 41 w 2520"/>
                  <a:gd name="T91" fmla="*/ 921 h 2446"/>
                  <a:gd name="T92" fmla="*/ 90 w 2520"/>
                  <a:gd name="T93" fmla="*/ 782 h 2446"/>
                  <a:gd name="T94" fmla="*/ 156 w 2520"/>
                  <a:gd name="T95" fmla="*/ 653 h 2446"/>
                  <a:gd name="T96" fmla="*/ 237 w 2520"/>
                  <a:gd name="T97" fmla="*/ 531 h 2446"/>
                  <a:gd name="T98" fmla="*/ 333 w 2520"/>
                  <a:gd name="T99" fmla="*/ 418 h 2446"/>
                  <a:gd name="T100" fmla="*/ 441 w 2520"/>
                  <a:gd name="T101" fmla="*/ 317 h 2446"/>
                  <a:gd name="T102" fmla="*/ 560 w 2520"/>
                  <a:gd name="T103" fmla="*/ 227 h 2446"/>
                  <a:gd name="T104" fmla="*/ 688 w 2520"/>
                  <a:gd name="T105" fmla="*/ 151 h 2446"/>
                  <a:gd name="T106" fmla="*/ 824 w 2520"/>
                  <a:gd name="T107" fmla="*/ 90 h 2446"/>
                  <a:gd name="T108" fmla="*/ 966 w 2520"/>
                  <a:gd name="T109" fmla="*/ 42 h 2446"/>
                  <a:gd name="T110" fmla="*/ 1114 w 2520"/>
                  <a:gd name="T111" fmla="*/ 13 h 2446"/>
                  <a:gd name="T112" fmla="*/ 1264 w 2520"/>
                  <a:gd name="T113" fmla="*/ 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2446">
                    <a:moveTo>
                      <a:pt x="1264" y="0"/>
                    </a:moveTo>
                    <a:lnTo>
                      <a:pt x="1341" y="0"/>
                    </a:lnTo>
                    <a:lnTo>
                      <a:pt x="1416" y="6"/>
                    </a:lnTo>
                    <a:lnTo>
                      <a:pt x="1493" y="17"/>
                    </a:lnTo>
                    <a:lnTo>
                      <a:pt x="1569" y="32"/>
                    </a:lnTo>
                    <a:lnTo>
                      <a:pt x="1646" y="53"/>
                    </a:lnTo>
                    <a:lnTo>
                      <a:pt x="1721" y="80"/>
                    </a:lnTo>
                    <a:lnTo>
                      <a:pt x="1796" y="112"/>
                    </a:lnTo>
                    <a:lnTo>
                      <a:pt x="1870" y="149"/>
                    </a:lnTo>
                    <a:lnTo>
                      <a:pt x="1943" y="192"/>
                    </a:lnTo>
                    <a:lnTo>
                      <a:pt x="2015" y="241"/>
                    </a:lnTo>
                    <a:lnTo>
                      <a:pt x="2086" y="296"/>
                    </a:lnTo>
                    <a:lnTo>
                      <a:pt x="2153" y="358"/>
                    </a:lnTo>
                    <a:lnTo>
                      <a:pt x="2220" y="426"/>
                    </a:lnTo>
                    <a:lnTo>
                      <a:pt x="2285" y="500"/>
                    </a:lnTo>
                    <a:lnTo>
                      <a:pt x="2348" y="581"/>
                    </a:lnTo>
                    <a:lnTo>
                      <a:pt x="2409" y="670"/>
                    </a:lnTo>
                    <a:lnTo>
                      <a:pt x="2465" y="765"/>
                    </a:lnTo>
                    <a:lnTo>
                      <a:pt x="2520" y="866"/>
                    </a:lnTo>
                    <a:lnTo>
                      <a:pt x="2471" y="888"/>
                    </a:lnTo>
                    <a:lnTo>
                      <a:pt x="2419" y="911"/>
                    </a:lnTo>
                    <a:lnTo>
                      <a:pt x="2362" y="936"/>
                    </a:lnTo>
                    <a:lnTo>
                      <a:pt x="2303" y="962"/>
                    </a:lnTo>
                    <a:lnTo>
                      <a:pt x="2241" y="989"/>
                    </a:lnTo>
                    <a:lnTo>
                      <a:pt x="2177" y="1017"/>
                    </a:lnTo>
                    <a:lnTo>
                      <a:pt x="2111" y="1047"/>
                    </a:lnTo>
                    <a:lnTo>
                      <a:pt x="2043" y="1076"/>
                    </a:lnTo>
                    <a:lnTo>
                      <a:pt x="1974" y="1107"/>
                    </a:lnTo>
                    <a:lnTo>
                      <a:pt x="1905" y="1138"/>
                    </a:lnTo>
                    <a:lnTo>
                      <a:pt x="1833" y="1169"/>
                    </a:lnTo>
                    <a:lnTo>
                      <a:pt x="1763" y="1199"/>
                    </a:lnTo>
                    <a:lnTo>
                      <a:pt x="1692" y="1231"/>
                    </a:lnTo>
                    <a:lnTo>
                      <a:pt x="1620" y="1262"/>
                    </a:lnTo>
                    <a:lnTo>
                      <a:pt x="1551" y="1293"/>
                    </a:lnTo>
                    <a:lnTo>
                      <a:pt x="1482" y="1324"/>
                    </a:lnTo>
                    <a:lnTo>
                      <a:pt x="1414" y="1353"/>
                    </a:lnTo>
                    <a:lnTo>
                      <a:pt x="1347" y="1383"/>
                    </a:lnTo>
                    <a:lnTo>
                      <a:pt x="1282" y="1411"/>
                    </a:lnTo>
                    <a:lnTo>
                      <a:pt x="1220" y="1438"/>
                    </a:lnTo>
                    <a:lnTo>
                      <a:pt x="1160" y="1465"/>
                    </a:lnTo>
                    <a:lnTo>
                      <a:pt x="1104" y="1489"/>
                    </a:lnTo>
                    <a:lnTo>
                      <a:pt x="1050" y="1512"/>
                    </a:lnTo>
                    <a:lnTo>
                      <a:pt x="1001" y="1534"/>
                    </a:lnTo>
                    <a:lnTo>
                      <a:pt x="955" y="1555"/>
                    </a:lnTo>
                    <a:lnTo>
                      <a:pt x="913" y="1574"/>
                    </a:lnTo>
                    <a:lnTo>
                      <a:pt x="875" y="1589"/>
                    </a:lnTo>
                    <a:lnTo>
                      <a:pt x="842" y="1605"/>
                    </a:lnTo>
                    <a:lnTo>
                      <a:pt x="815" y="1616"/>
                    </a:lnTo>
                    <a:lnTo>
                      <a:pt x="793" y="1625"/>
                    </a:lnTo>
                    <a:lnTo>
                      <a:pt x="778" y="1633"/>
                    </a:lnTo>
                    <a:lnTo>
                      <a:pt x="768" y="1637"/>
                    </a:lnTo>
                    <a:lnTo>
                      <a:pt x="764" y="1638"/>
                    </a:lnTo>
                    <a:lnTo>
                      <a:pt x="761" y="1641"/>
                    </a:lnTo>
                    <a:lnTo>
                      <a:pt x="751" y="1644"/>
                    </a:lnTo>
                    <a:lnTo>
                      <a:pt x="736" y="1653"/>
                    </a:lnTo>
                    <a:lnTo>
                      <a:pt x="715" y="1664"/>
                    </a:lnTo>
                    <a:lnTo>
                      <a:pt x="688" y="1679"/>
                    </a:lnTo>
                    <a:lnTo>
                      <a:pt x="659" y="1697"/>
                    </a:lnTo>
                    <a:lnTo>
                      <a:pt x="624" y="1718"/>
                    </a:lnTo>
                    <a:lnTo>
                      <a:pt x="587" y="1742"/>
                    </a:lnTo>
                    <a:lnTo>
                      <a:pt x="547" y="1770"/>
                    </a:lnTo>
                    <a:lnTo>
                      <a:pt x="505" y="1801"/>
                    </a:lnTo>
                    <a:lnTo>
                      <a:pt x="460" y="1836"/>
                    </a:lnTo>
                    <a:lnTo>
                      <a:pt x="414" y="1874"/>
                    </a:lnTo>
                    <a:lnTo>
                      <a:pt x="368" y="1915"/>
                    </a:lnTo>
                    <a:lnTo>
                      <a:pt x="322" y="1960"/>
                    </a:lnTo>
                    <a:lnTo>
                      <a:pt x="276" y="2009"/>
                    </a:lnTo>
                    <a:lnTo>
                      <a:pt x="229" y="2060"/>
                    </a:lnTo>
                    <a:lnTo>
                      <a:pt x="185" y="2115"/>
                    </a:lnTo>
                    <a:lnTo>
                      <a:pt x="142" y="2174"/>
                    </a:lnTo>
                    <a:lnTo>
                      <a:pt x="103" y="2237"/>
                    </a:lnTo>
                    <a:lnTo>
                      <a:pt x="64" y="2304"/>
                    </a:lnTo>
                    <a:lnTo>
                      <a:pt x="31" y="2373"/>
                    </a:lnTo>
                    <a:lnTo>
                      <a:pt x="0" y="2446"/>
                    </a:lnTo>
                    <a:lnTo>
                      <a:pt x="0" y="2396"/>
                    </a:lnTo>
                    <a:lnTo>
                      <a:pt x="0" y="2351"/>
                    </a:lnTo>
                    <a:lnTo>
                      <a:pt x="0" y="2311"/>
                    </a:lnTo>
                    <a:lnTo>
                      <a:pt x="0" y="2277"/>
                    </a:lnTo>
                    <a:lnTo>
                      <a:pt x="0" y="2236"/>
                    </a:lnTo>
                    <a:lnTo>
                      <a:pt x="0" y="2220"/>
                    </a:lnTo>
                    <a:lnTo>
                      <a:pt x="0" y="2197"/>
                    </a:lnTo>
                    <a:lnTo>
                      <a:pt x="0" y="2141"/>
                    </a:lnTo>
                    <a:lnTo>
                      <a:pt x="0" y="2133"/>
                    </a:lnTo>
                    <a:lnTo>
                      <a:pt x="0" y="2125"/>
                    </a:lnTo>
                    <a:lnTo>
                      <a:pt x="0" y="1469"/>
                    </a:lnTo>
                    <a:lnTo>
                      <a:pt x="0" y="1416"/>
                    </a:lnTo>
                    <a:lnTo>
                      <a:pt x="0" y="1320"/>
                    </a:lnTo>
                    <a:lnTo>
                      <a:pt x="0" y="1215"/>
                    </a:lnTo>
                    <a:lnTo>
                      <a:pt x="3" y="1139"/>
                    </a:lnTo>
                    <a:lnTo>
                      <a:pt x="10" y="1065"/>
                    </a:lnTo>
                    <a:lnTo>
                      <a:pt x="23" y="992"/>
                    </a:lnTo>
                    <a:lnTo>
                      <a:pt x="41" y="921"/>
                    </a:lnTo>
                    <a:lnTo>
                      <a:pt x="63" y="850"/>
                    </a:lnTo>
                    <a:lnTo>
                      <a:pt x="90" y="782"/>
                    </a:lnTo>
                    <a:lnTo>
                      <a:pt x="120" y="717"/>
                    </a:lnTo>
                    <a:lnTo>
                      <a:pt x="156" y="653"/>
                    </a:lnTo>
                    <a:lnTo>
                      <a:pt x="195" y="590"/>
                    </a:lnTo>
                    <a:lnTo>
                      <a:pt x="237" y="531"/>
                    </a:lnTo>
                    <a:lnTo>
                      <a:pt x="283" y="473"/>
                    </a:lnTo>
                    <a:lnTo>
                      <a:pt x="333" y="418"/>
                    </a:lnTo>
                    <a:lnTo>
                      <a:pt x="386" y="366"/>
                    </a:lnTo>
                    <a:lnTo>
                      <a:pt x="441" y="317"/>
                    </a:lnTo>
                    <a:lnTo>
                      <a:pt x="499" y="271"/>
                    </a:lnTo>
                    <a:lnTo>
                      <a:pt x="560" y="227"/>
                    </a:lnTo>
                    <a:lnTo>
                      <a:pt x="623" y="187"/>
                    </a:lnTo>
                    <a:lnTo>
                      <a:pt x="688" y="151"/>
                    </a:lnTo>
                    <a:lnTo>
                      <a:pt x="755" y="118"/>
                    </a:lnTo>
                    <a:lnTo>
                      <a:pt x="824" y="90"/>
                    </a:lnTo>
                    <a:lnTo>
                      <a:pt x="895" y="64"/>
                    </a:lnTo>
                    <a:lnTo>
                      <a:pt x="966" y="42"/>
                    </a:lnTo>
                    <a:lnTo>
                      <a:pt x="1040" y="26"/>
                    </a:lnTo>
                    <a:lnTo>
                      <a:pt x="1114" y="13"/>
                    </a:lnTo>
                    <a:lnTo>
                      <a:pt x="1188" y="4"/>
                    </a:lnTo>
                    <a:lnTo>
                      <a:pt x="1264" y="0"/>
                    </a:lnTo>
                    <a:close/>
                  </a:path>
                </a:pathLst>
              </a:custGeom>
              <a:solidFill>
                <a:srgbClr val="9FCEFA"/>
              </a:solidFill>
              <a:ln w="0">
                <a:noFill/>
                <a:prstDash val="solid"/>
                <a:round/>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33" name="îŝḷîḓé-Freeform: Shape 9"/>
              <p:cNvSpPr/>
              <p:nvPr/>
            </p:nvSpPr>
            <p:spPr bwMode="auto">
              <a:xfrm>
                <a:off x="6278702" y="2938544"/>
                <a:ext cx="1899942" cy="1959776"/>
              </a:xfrm>
              <a:custGeom>
                <a:avLst/>
                <a:gdLst>
                  <a:gd name="T0" fmla="*/ 887 w 2445"/>
                  <a:gd name="T1" fmla="*/ 49 h 2522"/>
                  <a:gd name="T2" fmla="*/ 935 w 2445"/>
                  <a:gd name="T3" fmla="*/ 158 h 2522"/>
                  <a:gd name="T4" fmla="*/ 989 w 2445"/>
                  <a:gd name="T5" fmla="*/ 279 h 2522"/>
                  <a:gd name="T6" fmla="*/ 1045 w 2445"/>
                  <a:gd name="T7" fmla="*/ 408 h 2522"/>
                  <a:gd name="T8" fmla="*/ 1105 w 2445"/>
                  <a:gd name="T9" fmla="*/ 547 h 2522"/>
                  <a:gd name="T10" fmla="*/ 1168 w 2445"/>
                  <a:gd name="T11" fmla="*/ 686 h 2522"/>
                  <a:gd name="T12" fmla="*/ 1230 w 2445"/>
                  <a:gd name="T13" fmla="*/ 829 h 2522"/>
                  <a:gd name="T14" fmla="*/ 1292 w 2445"/>
                  <a:gd name="T15" fmla="*/ 970 h 2522"/>
                  <a:gd name="T16" fmla="*/ 1353 w 2445"/>
                  <a:gd name="T17" fmla="*/ 1107 h 2522"/>
                  <a:gd name="T18" fmla="*/ 1410 w 2445"/>
                  <a:gd name="T19" fmla="*/ 1238 h 2522"/>
                  <a:gd name="T20" fmla="*/ 1463 w 2445"/>
                  <a:gd name="T21" fmla="*/ 1360 h 2522"/>
                  <a:gd name="T22" fmla="*/ 1512 w 2445"/>
                  <a:gd name="T23" fmla="*/ 1470 h 2522"/>
                  <a:gd name="T24" fmla="*/ 1554 w 2445"/>
                  <a:gd name="T25" fmla="*/ 1566 h 2522"/>
                  <a:gd name="T26" fmla="*/ 1588 w 2445"/>
                  <a:gd name="T27" fmla="*/ 1646 h 2522"/>
                  <a:gd name="T28" fmla="*/ 1615 w 2445"/>
                  <a:gd name="T29" fmla="*/ 1706 h 2522"/>
                  <a:gd name="T30" fmla="*/ 1632 w 2445"/>
                  <a:gd name="T31" fmla="*/ 1743 h 2522"/>
                  <a:gd name="T32" fmla="*/ 1637 w 2445"/>
                  <a:gd name="T33" fmla="*/ 1756 h 2522"/>
                  <a:gd name="T34" fmla="*/ 1644 w 2445"/>
                  <a:gd name="T35" fmla="*/ 1770 h 2522"/>
                  <a:gd name="T36" fmla="*/ 1663 w 2445"/>
                  <a:gd name="T37" fmla="*/ 1806 h 2522"/>
                  <a:gd name="T38" fmla="*/ 1695 w 2445"/>
                  <a:gd name="T39" fmla="*/ 1863 h 2522"/>
                  <a:gd name="T40" fmla="*/ 1741 w 2445"/>
                  <a:gd name="T41" fmla="*/ 1935 h 2522"/>
                  <a:gd name="T42" fmla="*/ 1800 w 2445"/>
                  <a:gd name="T43" fmla="*/ 2017 h 2522"/>
                  <a:gd name="T44" fmla="*/ 1872 w 2445"/>
                  <a:gd name="T45" fmla="*/ 2106 h 2522"/>
                  <a:gd name="T46" fmla="*/ 1959 w 2445"/>
                  <a:gd name="T47" fmla="*/ 2200 h 2522"/>
                  <a:gd name="T48" fmla="*/ 2059 w 2445"/>
                  <a:gd name="T49" fmla="*/ 2292 h 2522"/>
                  <a:gd name="T50" fmla="*/ 2173 w 2445"/>
                  <a:gd name="T51" fmla="*/ 2380 h 2522"/>
                  <a:gd name="T52" fmla="*/ 2301 w 2445"/>
                  <a:gd name="T53" fmla="*/ 2457 h 2522"/>
                  <a:gd name="T54" fmla="*/ 2445 w 2445"/>
                  <a:gd name="T55" fmla="*/ 2522 h 2522"/>
                  <a:gd name="T56" fmla="*/ 2349 w 2445"/>
                  <a:gd name="T57" fmla="*/ 2522 h 2522"/>
                  <a:gd name="T58" fmla="*/ 2274 w 2445"/>
                  <a:gd name="T59" fmla="*/ 2522 h 2522"/>
                  <a:gd name="T60" fmla="*/ 2234 w 2445"/>
                  <a:gd name="T61" fmla="*/ 2522 h 2522"/>
                  <a:gd name="T62" fmla="*/ 2196 w 2445"/>
                  <a:gd name="T63" fmla="*/ 2522 h 2522"/>
                  <a:gd name="T64" fmla="*/ 2131 w 2445"/>
                  <a:gd name="T65" fmla="*/ 2522 h 2522"/>
                  <a:gd name="T66" fmla="*/ 2095 w 2445"/>
                  <a:gd name="T67" fmla="*/ 2522 h 2522"/>
                  <a:gd name="T68" fmla="*/ 2069 w 2445"/>
                  <a:gd name="T69" fmla="*/ 2522 h 2522"/>
                  <a:gd name="T70" fmla="*/ 2037 w 2445"/>
                  <a:gd name="T71" fmla="*/ 2522 h 2522"/>
                  <a:gd name="T72" fmla="*/ 1927 w 2445"/>
                  <a:gd name="T73" fmla="*/ 2522 h 2522"/>
                  <a:gd name="T74" fmla="*/ 1868 w 2445"/>
                  <a:gd name="T75" fmla="*/ 2522 h 2522"/>
                  <a:gd name="T76" fmla="*/ 1582 w 2445"/>
                  <a:gd name="T77" fmla="*/ 2522 h 2522"/>
                  <a:gd name="T78" fmla="*/ 1468 w 2445"/>
                  <a:gd name="T79" fmla="*/ 2522 h 2522"/>
                  <a:gd name="T80" fmla="*/ 1319 w 2445"/>
                  <a:gd name="T81" fmla="*/ 2522 h 2522"/>
                  <a:gd name="T82" fmla="*/ 1139 w 2445"/>
                  <a:gd name="T83" fmla="*/ 2519 h 2522"/>
                  <a:gd name="T84" fmla="*/ 991 w 2445"/>
                  <a:gd name="T85" fmla="*/ 2499 h 2522"/>
                  <a:gd name="T86" fmla="*/ 850 w 2445"/>
                  <a:gd name="T87" fmla="*/ 2458 h 2522"/>
                  <a:gd name="T88" fmla="*/ 716 w 2445"/>
                  <a:gd name="T89" fmla="*/ 2400 h 2522"/>
                  <a:gd name="T90" fmla="*/ 590 w 2445"/>
                  <a:gd name="T91" fmla="*/ 2327 h 2522"/>
                  <a:gd name="T92" fmla="*/ 473 w 2445"/>
                  <a:gd name="T93" fmla="*/ 2239 h 2522"/>
                  <a:gd name="T94" fmla="*/ 366 w 2445"/>
                  <a:gd name="T95" fmla="*/ 2136 h 2522"/>
                  <a:gd name="T96" fmla="*/ 271 w 2445"/>
                  <a:gd name="T97" fmla="*/ 2023 h 2522"/>
                  <a:gd name="T98" fmla="*/ 187 w 2445"/>
                  <a:gd name="T99" fmla="*/ 1899 h 2522"/>
                  <a:gd name="T100" fmla="*/ 118 w 2445"/>
                  <a:gd name="T101" fmla="*/ 1766 h 2522"/>
                  <a:gd name="T102" fmla="*/ 64 w 2445"/>
                  <a:gd name="T103" fmla="*/ 1627 h 2522"/>
                  <a:gd name="T104" fmla="*/ 26 w 2445"/>
                  <a:gd name="T105" fmla="*/ 1482 h 2522"/>
                  <a:gd name="T106" fmla="*/ 4 w 2445"/>
                  <a:gd name="T107" fmla="*/ 1333 h 2522"/>
                  <a:gd name="T108" fmla="*/ 0 w 2445"/>
                  <a:gd name="T109" fmla="*/ 1180 h 2522"/>
                  <a:gd name="T110" fmla="*/ 17 w 2445"/>
                  <a:gd name="T111" fmla="*/ 1028 h 2522"/>
                  <a:gd name="T112" fmla="*/ 53 w 2445"/>
                  <a:gd name="T113" fmla="*/ 875 h 2522"/>
                  <a:gd name="T114" fmla="*/ 111 w 2445"/>
                  <a:gd name="T115" fmla="*/ 725 h 2522"/>
                  <a:gd name="T116" fmla="*/ 191 w 2445"/>
                  <a:gd name="T117" fmla="*/ 577 h 2522"/>
                  <a:gd name="T118" fmla="*/ 296 w 2445"/>
                  <a:gd name="T119" fmla="*/ 435 h 2522"/>
                  <a:gd name="T120" fmla="*/ 426 w 2445"/>
                  <a:gd name="T121" fmla="*/ 300 h 2522"/>
                  <a:gd name="T122" fmla="*/ 581 w 2445"/>
                  <a:gd name="T123" fmla="*/ 172 h 2522"/>
                  <a:gd name="T124" fmla="*/ 764 w 2445"/>
                  <a:gd name="T125" fmla="*/ 54 h 2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5" h="2522">
                    <a:moveTo>
                      <a:pt x="866" y="0"/>
                    </a:moveTo>
                    <a:lnTo>
                      <a:pt x="887" y="49"/>
                    </a:lnTo>
                    <a:lnTo>
                      <a:pt x="910" y="102"/>
                    </a:lnTo>
                    <a:lnTo>
                      <a:pt x="935" y="158"/>
                    </a:lnTo>
                    <a:lnTo>
                      <a:pt x="962" y="217"/>
                    </a:lnTo>
                    <a:lnTo>
                      <a:pt x="989" y="279"/>
                    </a:lnTo>
                    <a:lnTo>
                      <a:pt x="1017" y="343"/>
                    </a:lnTo>
                    <a:lnTo>
                      <a:pt x="1045" y="408"/>
                    </a:lnTo>
                    <a:lnTo>
                      <a:pt x="1076" y="477"/>
                    </a:lnTo>
                    <a:lnTo>
                      <a:pt x="1105" y="547"/>
                    </a:lnTo>
                    <a:lnTo>
                      <a:pt x="1136" y="616"/>
                    </a:lnTo>
                    <a:lnTo>
                      <a:pt x="1168" y="686"/>
                    </a:lnTo>
                    <a:lnTo>
                      <a:pt x="1199" y="758"/>
                    </a:lnTo>
                    <a:lnTo>
                      <a:pt x="1230" y="829"/>
                    </a:lnTo>
                    <a:lnTo>
                      <a:pt x="1262" y="899"/>
                    </a:lnTo>
                    <a:lnTo>
                      <a:pt x="1292" y="970"/>
                    </a:lnTo>
                    <a:lnTo>
                      <a:pt x="1322" y="1039"/>
                    </a:lnTo>
                    <a:lnTo>
                      <a:pt x="1353" y="1107"/>
                    </a:lnTo>
                    <a:lnTo>
                      <a:pt x="1381" y="1174"/>
                    </a:lnTo>
                    <a:lnTo>
                      <a:pt x="1410" y="1238"/>
                    </a:lnTo>
                    <a:lnTo>
                      <a:pt x="1437" y="1301"/>
                    </a:lnTo>
                    <a:lnTo>
                      <a:pt x="1463" y="1360"/>
                    </a:lnTo>
                    <a:lnTo>
                      <a:pt x="1488" y="1418"/>
                    </a:lnTo>
                    <a:lnTo>
                      <a:pt x="1512" y="1470"/>
                    </a:lnTo>
                    <a:lnTo>
                      <a:pt x="1533" y="1520"/>
                    </a:lnTo>
                    <a:lnTo>
                      <a:pt x="1554" y="1566"/>
                    </a:lnTo>
                    <a:lnTo>
                      <a:pt x="1572" y="1609"/>
                    </a:lnTo>
                    <a:lnTo>
                      <a:pt x="1588" y="1646"/>
                    </a:lnTo>
                    <a:lnTo>
                      <a:pt x="1603" y="1678"/>
                    </a:lnTo>
                    <a:lnTo>
                      <a:pt x="1615" y="1706"/>
                    </a:lnTo>
                    <a:lnTo>
                      <a:pt x="1624" y="1728"/>
                    </a:lnTo>
                    <a:lnTo>
                      <a:pt x="1632" y="1743"/>
                    </a:lnTo>
                    <a:lnTo>
                      <a:pt x="1636" y="1754"/>
                    </a:lnTo>
                    <a:lnTo>
                      <a:pt x="1637" y="1756"/>
                    </a:lnTo>
                    <a:lnTo>
                      <a:pt x="1638" y="1760"/>
                    </a:lnTo>
                    <a:lnTo>
                      <a:pt x="1644" y="1770"/>
                    </a:lnTo>
                    <a:lnTo>
                      <a:pt x="1651" y="1786"/>
                    </a:lnTo>
                    <a:lnTo>
                      <a:pt x="1663" y="1806"/>
                    </a:lnTo>
                    <a:lnTo>
                      <a:pt x="1677" y="1832"/>
                    </a:lnTo>
                    <a:lnTo>
                      <a:pt x="1695" y="1863"/>
                    </a:lnTo>
                    <a:lnTo>
                      <a:pt x="1717" y="1897"/>
                    </a:lnTo>
                    <a:lnTo>
                      <a:pt x="1741" y="1935"/>
                    </a:lnTo>
                    <a:lnTo>
                      <a:pt x="1768" y="1974"/>
                    </a:lnTo>
                    <a:lnTo>
                      <a:pt x="1800" y="2017"/>
                    </a:lnTo>
                    <a:lnTo>
                      <a:pt x="1835" y="2062"/>
                    </a:lnTo>
                    <a:lnTo>
                      <a:pt x="1872" y="2106"/>
                    </a:lnTo>
                    <a:lnTo>
                      <a:pt x="1914" y="2154"/>
                    </a:lnTo>
                    <a:lnTo>
                      <a:pt x="1959" y="2200"/>
                    </a:lnTo>
                    <a:lnTo>
                      <a:pt x="2006" y="2246"/>
                    </a:lnTo>
                    <a:lnTo>
                      <a:pt x="2059" y="2292"/>
                    </a:lnTo>
                    <a:lnTo>
                      <a:pt x="2114" y="2336"/>
                    </a:lnTo>
                    <a:lnTo>
                      <a:pt x="2173" y="2380"/>
                    </a:lnTo>
                    <a:lnTo>
                      <a:pt x="2236" y="2419"/>
                    </a:lnTo>
                    <a:lnTo>
                      <a:pt x="2301" y="2457"/>
                    </a:lnTo>
                    <a:lnTo>
                      <a:pt x="2372" y="2491"/>
                    </a:lnTo>
                    <a:lnTo>
                      <a:pt x="2445" y="2522"/>
                    </a:lnTo>
                    <a:lnTo>
                      <a:pt x="2393" y="2522"/>
                    </a:lnTo>
                    <a:lnTo>
                      <a:pt x="2349" y="2522"/>
                    </a:lnTo>
                    <a:lnTo>
                      <a:pt x="2309" y="2522"/>
                    </a:lnTo>
                    <a:lnTo>
                      <a:pt x="2274" y="2522"/>
                    </a:lnTo>
                    <a:lnTo>
                      <a:pt x="2256" y="2522"/>
                    </a:lnTo>
                    <a:lnTo>
                      <a:pt x="2234" y="2522"/>
                    </a:lnTo>
                    <a:lnTo>
                      <a:pt x="2219" y="2522"/>
                    </a:lnTo>
                    <a:lnTo>
                      <a:pt x="2196" y="2522"/>
                    </a:lnTo>
                    <a:lnTo>
                      <a:pt x="2145" y="2522"/>
                    </a:lnTo>
                    <a:lnTo>
                      <a:pt x="2131" y="2522"/>
                    </a:lnTo>
                    <a:lnTo>
                      <a:pt x="2118" y="2522"/>
                    </a:lnTo>
                    <a:lnTo>
                      <a:pt x="2095" y="2522"/>
                    </a:lnTo>
                    <a:lnTo>
                      <a:pt x="2082" y="2522"/>
                    </a:lnTo>
                    <a:lnTo>
                      <a:pt x="2069" y="2522"/>
                    </a:lnTo>
                    <a:lnTo>
                      <a:pt x="2054" y="2522"/>
                    </a:lnTo>
                    <a:lnTo>
                      <a:pt x="2037" y="2522"/>
                    </a:lnTo>
                    <a:lnTo>
                      <a:pt x="2018" y="2522"/>
                    </a:lnTo>
                    <a:lnTo>
                      <a:pt x="1927" y="2522"/>
                    </a:lnTo>
                    <a:lnTo>
                      <a:pt x="1906" y="2522"/>
                    </a:lnTo>
                    <a:lnTo>
                      <a:pt x="1868" y="2522"/>
                    </a:lnTo>
                    <a:lnTo>
                      <a:pt x="1624" y="2522"/>
                    </a:lnTo>
                    <a:lnTo>
                      <a:pt x="1582" y="2522"/>
                    </a:lnTo>
                    <a:lnTo>
                      <a:pt x="1535" y="2522"/>
                    </a:lnTo>
                    <a:lnTo>
                      <a:pt x="1468" y="2522"/>
                    </a:lnTo>
                    <a:lnTo>
                      <a:pt x="1415" y="2522"/>
                    </a:lnTo>
                    <a:lnTo>
                      <a:pt x="1319" y="2522"/>
                    </a:lnTo>
                    <a:lnTo>
                      <a:pt x="1213" y="2522"/>
                    </a:lnTo>
                    <a:lnTo>
                      <a:pt x="1139" y="2519"/>
                    </a:lnTo>
                    <a:lnTo>
                      <a:pt x="1064" y="2512"/>
                    </a:lnTo>
                    <a:lnTo>
                      <a:pt x="991" y="2499"/>
                    </a:lnTo>
                    <a:lnTo>
                      <a:pt x="921" y="2481"/>
                    </a:lnTo>
                    <a:lnTo>
                      <a:pt x="850" y="2458"/>
                    </a:lnTo>
                    <a:lnTo>
                      <a:pt x="782" y="2432"/>
                    </a:lnTo>
                    <a:lnTo>
                      <a:pt x="716" y="2400"/>
                    </a:lnTo>
                    <a:lnTo>
                      <a:pt x="651" y="2366"/>
                    </a:lnTo>
                    <a:lnTo>
                      <a:pt x="590" y="2327"/>
                    </a:lnTo>
                    <a:lnTo>
                      <a:pt x="530" y="2285"/>
                    </a:lnTo>
                    <a:lnTo>
                      <a:pt x="473" y="2239"/>
                    </a:lnTo>
                    <a:lnTo>
                      <a:pt x="418" y="2188"/>
                    </a:lnTo>
                    <a:lnTo>
                      <a:pt x="366" y="2136"/>
                    </a:lnTo>
                    <a:lnTo>
                      <a:pt x="317" y="2081"/>
                    </a:lnTo>
                    <a:lnTo>
                      <a:pt x="271" y="2023"/>
                    </a:lnTo>
                    <a:lnTo>
                      <a:pt x="227" y="1961"/>
                    </a:lnTo>
                    <a:lnTo>
                      <a:pt x="187" y="1899"/>
                    </a:lnTo>
                    <a:lnTo>
                      <a:pt x="152" y="1833"/>
                    </a:lnTo>
                    <a:lnTo>
                      <a:pt x="118" y="1766"/>
                    </a:lnTo>
                    <a:lnTo>
                      <a:pt x="89" y="1697"/>
                    </a:lnTo>
                    <a:lnTo>
                      <a:pt x="64" y="1627"/>
                    </a:lnTo>
                    <a:lnTo>
                      <a:pt x="43" y="1555"/>
                    </a:lnTo>
                    <a:lnTo>
                      <a:pt x="26" y="1482"/>
                    </a:lnTo>
                    <a:lnTo>
                      <a:pt x="12" y="1407"/>
                    </a:lnTo>
                    <a:lnTo>
                      <a:pt x="4" y="1333"/>
                    </a:lnTo>
                    <a:lnTo>
                      <a:pt x="0" y="1256"/>
                    </a:lnTo>
                    <a:lnTo>
                      <a:pt x="0" y="1180"/>
                    </a:lnTo>
                    <a:lnTo>
                      <a:pt x="7" y="1105"/>
                    </a:lnTo>
                    <a:lnTo>
                      <a:pt x="17" y="1028"/>
                    </a:lnTo>
                    <a:lnTo>
                      <a:pt x="32" y="951"/>
                    </a:lnTo>
                    <a:lnTo>
                      <a:pt x="53" y="875"/>
                    </a:lnTo>
                    <a:lnTo>
                      <a:pt x="80" y="799"/>
                    </a:lnTo>
                    <a:lnTo>
                      <a:pt x="111" y="725"/>
                    </a:lnTo>
                    <a:lnTo>
                      <a:pt x="149" y="651"/>
                    </a:lnTo>
                    <a:lnTo>
                      <a:pt x="191" y="577"/>
                    </a:lnTo>
                    <a:lnTo>
                      <a:pt x="241" y="506"/>
                    </a:lnTo>
                    <a:lnTo>
                      <a:pt x="296" y="435"/>
                    </a:lnTo>
                    <a:lnTo>
                      <a:pt x="358" y="367"/>
                    </a:lnTo>
                    <a:lnTo>
                      <a:pt x="426" y="300"/>
                    </a:lnTo>
                    <a:lnTo>
                      <a:pt x="500" y="235"/>
                    </a:lnTo>
                    <a:lnTo>
                      <a:pt x="581" y="172"/>
                    </a:lnTo>
                    <a:lnTo>
                      <a:pt x="669" y="112"/>
                    </a:lnTo>
                    <a:lnTo>
                      <a:pt x="764" y="54"/>
                    </a:lnTo>
                    <a:lnTo>
                      <a:pt x="866" y="0"/>
                    </a:lnTo>
                    <a:close/>
                  </a:path>
                </a:pathLst>
              </a:custGeom>
              <a:solidFill>
                <a:srgbClr val="9BA4F4"/>
              </a:solidFill>
              <a:ln w="0">
                <a:noFill/>
                <a:prstDash val="solid"/>
                <a:round/>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34" name="îŝḷîḓé-Freeform: Shape 10"/>
              <p:cNvSpPr/>
              <p:nvPr/>
            </p:nvSpPr>
            <p:spPr bwMode="auto">
              <a:xfrm>
                <a:off x="7602833" y="2996825"/>
                <a:ext cx="1955891" cy="1900719"/>
              </a:xfrm>
              <a:custGeom>
                <a:avLst/>
                <a:gdLst>
                  <a:gd name="T0" fmla="*/ 2517 w 2517"/>
                  <a:gd name="T1" fmla="*/ 50 h 2446"/>
                  <a:gd name="T2" fmla="*/ 2517 w 2517"/>
                  <a:gd name="T3" fmla="*/ 134 h 2446"/>
                  <a:gd name="T4" fmla="*/ 2517 w 2517"/>
                  <a:gd name="T5" fmla="*/ 200 h 2446"/>
                  <a:gd name="T6" fmla="*/ 2517 w 2517"/>
                  <a:gd name="T7" fmla="*/ 300 h 2446"/>
                  <a:gd name="T8" fmla="*/ 2517 w 2517"/>
                  <a:gd name="T9" fmla="*/ 325 h 2446"/>
                  <a:gd name="T10" fmla="*/ 2517 w 2517"/>
                  <a:gd name="T11" fmla="*/ 350 h 2446"/>
                  <a:gd name="T12" fmla="*/ 2517 w 2517"/>
                  <a:gd name="T13" fmla="*/ 375 h 2446"/>
                  <a:gd name="T14" fmla="*/ 2517 w 2517"/>
                  <a:gd name="T15" fmla="*/ 407 h 2446"/>
                  <a:gd name="T16" fmla="*/ 2517 w 2517"/>
                  <a:gd name="T17" fmla="*/ 1231 h 2446"/>
                  <a:gd name="T18" fmla="*/ 2507 w 2517"/>
                  <a:gd name="T19" fmla="*/ 1381 h 2446"/>
                  <a:gd name="T20" fmla="*/ 2476 w 2517"/>
                  <a:gd name="T21" fmla="*/ 1525 h 2446"/>
                  <a:gd name="T22" fmla="*/ 2428 w 2517"/>
                  <a:gd name="T23" fmla="*/ 1663 h 2446"/>
                  <a:gd name="T24" fmla="*/ 2361 w 2517"/>
                  <a:gd name="T25" fmla="*/ 1794 h 2446"/>
                  <a:gd name="T26" fmla="*/ 2280 w 2517"/>
                  <a:gd name="T27" fmla="*/ 1916 h 2446"/>
                  <a:gd name="T28" fmla="*/ 2185 w 2517"/>
                  <a:gd name="T29" fmla="*/ 2028 h 2446"/>
                  <a:gd name="T30" fmla="*/ 2078 w 2517"/>
                  <a:gd name="T31" fmla="*/ 2129 h 2446"/>
                  <a:gd name="T32" fmla="*/ 1958 w 2517"/>
                  <a:gd name="T33" fmla="*/ 2219 h 2446"/>
                  <a:gd name="T34" fmla="*/ 1830 w 2517"/>
                  <a:gd name="T35" fmla="*/ 2294 h 2446"/>
                  <a:gd name="T36" fmla="*/ 1694 w 2517"/>
                  <a:gd name="T37" fmla="*/ 2357 h 2446"/>
                  <a:gd name="T38" fmla="*/ 1552 w 2517"/>
                  <a:gd name="T39" fmla="*/ 2403 h 2446"/>
                  <a:gd name="T40" fmla="*/ 1406 w 2517"/>
                  <a:gd name="T41" fmla="*/ 2433 h 2446"/>
                  <a:gd name="T42" fmla="*/ 1255 w 2517"/>
                  <a:gd name="T43" fmla="*/ 2446 h 2446"/>
                  <a:gd name="T44" fmla="*/ 1103 w 2517"/>
                  <a:gd name="T45" fmla="*/ 2439 h 2446"/>
                  <a:gd name="T46" fmla="*/ 950 w 2517"/>
                  <a:gd name="T47" fmla="*/ 2414 h 2446"/>
                  <a:gd name="T48" fmla="*/ 798 w 2517"/>
                  <a:gd name="T49" fmla="*/ 2366 h 2446"/>
                  <a:gd name="T50" fmla="*/ 650 w 2517"/>
                  <a:gd name="T51" fmla="*/ 2297 h 2446"/>
                  <a:gd name="T52" fmla="*/ 506 w 2517"/>
                  <a:gd name="T53" fmla="*/ 2205 h 2446"/>
                  <a:gd name="T54" fmla="*/ 366 w 2517"/>
                  <a:gd name="T55" fmla="*/ 2088 h 2446"/>
                  <a:gd name="T56" fmla="*/ 236 w 2517"/>
                  <a:gd name="T57" fmla="*/ 1945 h 2446"/>
                  <a:gd name="T58" fmla="*/ 113 w 2517"/>
                  <a:gd name="T59" fmla="*/ 1776 h 2446"/>
                  <a:gd name="T60" fmla="*/ 0 w 2517"/>
                  <a:gd name="T61" fmla="*/ 1580 h 2446"/>
                  <a:gd name="T62" fmla="*/ 102 w 2517"/>
                  <a:gd name="T63" fmla="*/ 1535 h 2446"/>
                  <a:gd name="T64" fmla="*/ 218 w 2517"/>
                  <a:gd name="T65" fmla="*/ 1484 h 2446"/>
                  <a:gd name="T66" fmla="*/ 343 w 2517"/>
                  <a:gd name="T67" fmla="*/ 1429 h 2446"/>
                  <a:gd name="T68" fmla="*/ 477 w 2517"/>
                  <a:gd name="T69" fmla="*/ 1370 h 2446"/>
                  <a:gd name="T70" fmla="*/ 616 w 2517"/>
                  <a:gd name="T71" fmla="*/ 1308 h 2446"/>
                  <a:gd name="T72" fmla="*/ 757 w 2517"/>
                  <a:gd name="T73" fmla="*/ 1246 h 2446"/>
                  <a:gd name="T74" fmla="*/ 900 w 2517"/>
                  <a:gd name="T75" fmla="*/ 1184 h 2446"/>
                  <a:gd name="T76" fmla="*/ 1038 w 2517"/>
                  <a:gd name="T77" fmla="*/ 1122 h 2446"/>
                  <a:gd name="T78" fmla="*/ 1173 w 2517"/>
                  <a:gd name="T79" fmla="*/ 1063 h 2446"/>
                  <a:gd name="T80" fmla="*/ 1300 w 2517"/>
                  <a:gd name="T81" fmla="*/ 1008 h 2446"/>
                  <a:gd name="T82" fmla="*/ 1415 w 2517"/>
                  <a:gd name="T83" fmla="*/ 956 h 2446"/>
                  <a:gd name="T84" fmla="*/ 1519 w 2517"/>
                  <a:gd name="T85" fmla="*/ 912 h 2446"/>
                  <a:gd name="T86" fmla="*/ 1606 w 2517"/>
                  <a:gd name="T87" fmla="*/ 873 h 2446"/>
                  <a:gd name="T88" fmla="*/ 1676 w 2517"/>
                  <a:gd name="T89" fmla="*/ 842 h 2446"/>
                  <a:gd name="T90" fmla="*/ 1725 w 2517"/>
                  <a:gd name="T91" fmla="*/ 821 h 2446"/>
                  <a:gd name="T92" fmla="*/ 1751 w 2517"/>
                  <a:gd name="T93" fmla="*/ 809 h 2446"/>
                  <a:gd name="T94" fmla="*/ 1757 w 2517"/>
                  <a:gd name="T95" fmla="*/ 806 h 2446"/>
                  <a:gd name="T96" fmla="*/ 1783 w 2517"/>
                  <a:gd name="T97" fmla="*/ 794 h 2446"/>
                  <a:gd name="T98" fmla="*/ 1830 w 2517"/>
                  <a:gd name="T99" fmla="*/ 767 h 2446"/>
                  <a:gd name="T100" fmla="*/ 1894 w 2517"/>
                  <a:gd name="T101" fmla="*/ 728 h 2446"/>
                  <a:gd name="T102" fmla="*/ 1971 w 2517"/>
                  <a:gd name="T103" fmla="*/ 676 h 2446"/>
                  <a:gd name="T104" fmla="*/ 2057 w 2517"/>
                  <a:gd name="T105" fmla="*/ 610 h 2446"/>
                  <a:gd name="T106" fmla="*/ 2149 w 2517"/>
                  <a:gd name="T107" fmla="*/ 531 h 2446"/>
                  <a:gd name="T108" fmla="*/ 2242 w 2517"/>
                  <a:gd name="T109" fmla="*/ 437 h 2446"/>
                  <a:gd name="T110" fmla="*/ 2333 w 2517"/>
                  <a:gd name="T111" fmla="*/ 331 h 2446"/>
                  <a:gd name="T112" fmla="*/ 2415 w 2517"/>
                  <a:gd name="T113" fmla="*/ 209 h 2446"/>
                  <a:gd name="T114" fmla="*/ 2487 w 2517"/>
                  <a:gd name="T115" fmla="*/ 73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7" h="2446">
                    <a:moveTo>
                      <a:pt x="2517" y="0"/>
                    </a:moveTo>
                    <a:lnTo>
                      <a:pt x="2517" y="50"/>
                    </a:lnTo>
                    <a:lnTo>
                      <a:pt x="2517" y="96"/>
                    </a:lnTo>
                    <a:lnTo>
                      <a:pt x="2517" y="134"/>
                    </a:lnTo>
                    <a:lnTo>
                      <a:pt x="2517" y="169"/>
                    </a:lnTo>
                    <a:lnTo>
                      <a:pt x="2517" y="200"/>
                    </a:lnTo>
                    <a:lnTo>
                      <a:pt x="2517" y="225"/>
                    </a:lnTo>
                    <a:lnTo>
                      <a:pt x="2517" y="300"/>
                    </a:lnTo>
                    <a:lnTo>
                      <a:pt x="2517" y="314"/>
                    </a:lnTo>
                    <a:lnTo>
                      <a:pt x="2517" y="325"/>
                    </a:lnTo>
                    <a:lnTo>
                      <a:pt x="2517" y="338"/>
                    </a:lnTo>
                    <a:lnTo>
                      <a:pt x="2517" y="350"/>
                    </a:lnTo>
                    <a:lnTo>
                      <a:pt x="2517" y="363"/>
                    </a:lnTo>
                    <a:lnTo>
                      <a:pt x="2517" y="375"/>
                    </a:lnTo>
                    <a:lnTo>
                      <a:pt x="2517" y="391"/>
                    </a:lnTo>
                    <a:lnTo>
                      <a:pt x="2517" y="407"/>
                    </a:lnTo>
                    <a:lnTo>
                      <a:pt x="2517" y="427"/>
                    </a:lnTo>
                    <a:lnTo>
                      <a:pt x="2517" y="1231"/>
                    </a:lnTo>
                    <a:lnTo>
                      <a:pt x="2515" y="1307"/>
                    </a:lnTo>
                    <a:lnTo>
                      <a:pt x="2507" y="1381"/>
                    </a:lnTo>
                    <a:lnTo>
                      <a:pt x="2494" y="1454"/>
                    </a:lnTo>
                    <a:lnTo>
                      <a:pt x="2476" y="1525"/>
                    </a:lnTo>
                    <a:lnTo>
                      <a:pt x="2453" y="1595"/>
                    </a:lnTo>
                    <a:lnTo>
                      <a:pt x="2428" y="1663"/>
                    </a:lnTo>
                    <a:lnTo>
                      <a:pt x="2397" y="1730"/>
                    </a:lnTo>
                    <a:lnTo>
                      <a:pt x="2361" y="1794"/>
                    </a:lnTo>
                    <a:lnTo>
                      <a:pt x="2322" y="1856"/>
                    </a:lnTo>
                    <a:lnTo>
                      <a:pt x="2280" y="1916"/>
                    </a:lnTo>
                    <a:lnTo>
                      <a:pt x="2234" y="1972"/>
                    </a:lnTo>
                    <a:lnTo>
                      <a:pt x="2185" y="2028"/>
                    </a:lnTo>
                    <a:lnTo>
                      <a:pt x="2133" y="2080"/>
                    </a:lnTo>
                    <a:lnTo>
                      <a:pt x="2078" y="2129"/>
                    </a:lnTo>
                    <a:lnTo>
                      <a:pt x="2019" y="2175"/>
                    </a:lnTo>
                    <a:lnTo>
                      <a:pt x="1958" y="2219"/>
                    </a:lnTo>
                    <a:lnTo>
                      <a:pt x="1896" y="2258"/>
                    </a:lnTo>
                    <a:lnTo>
                      <a:pt x="1830" y="2294"/>
                    </a:lnTo>
                    <a:lnTo>
                      <a:pt x="1764" y="2328"/>
                    </a:lnTo>
                    <a:lnTo>
                      <a:pt x="1694" y="2357"/>
                    </a:lnTo>
                    <a:lnTo>
                      <a:pt x="1624" y="2382"/>
                    </a:lnTo>
                    <a:lnTo>
                      <a:pt x="1552" y="2403"/>
                    </a:lnTo>
                    <a:lnTo>
                      <a:pt x="1479" y="2420"/>
                    </a:lnTo>
                    <a:lnTo>
                      <a:pt x="1406" y="2433"/>
                    </a:lnTo>
                    <a:lnTo>
                      <a:pt x="1330" y="2442"/>
                    </a:lnTo>
                    <a:lnTo>
                      <a:pt x="1255" y="2446"/>
                    </a:lnTo>
                    <a:lnTo>
                      <a:pt x="1179" y="2446"/>
                    </a:lnTo>
                    <a:lnTo>
                      <a:pt x="1103" y="2439"/>
                    </a:lnTo>
                    <a:lnTo>
                      <a:pt x="1027" y="2429"/>
                    </a:lnTo>
                    <a:lnTo>
                      <a:pt x="950" y="2414"/>
                    </a:lnTo>
                    <a:lnTo>
                      <a:pt x="874" y="2393"/>
                    </a:lnTo>
                    <a:lnTo>
                      <a:pt x="798" y="2366"/>
                    </a:lnTo>
                    <a:lnTo>
                      <a:pt x="724" y="2335"/>
                    </a:lnTo>
                    <a:lnTo>
                      <a:pt x="650" y="2297"/>
                    </a:lnTo>
                    <a:lnTo>
                      <a:pt x="578" y="2255"/>
                    </a:lnTo>
                    <a:lnTo>
                      <a:pt x="506" y="2205"/>
                    </a:lnTo>
                    <a:lnTo>
                      <a:pt x="436" y="2149"/>
                    </a:lnTo>
                    <a:lnTo>
                      <a:pt x="366" y="2088"/>
                    </a:lnTo>
                    <a:lnTo>
                      <a:pt x="300" y="2020"/>
                    </a:lnTo>
                    <a:lnTo>
                      <a:pt x="236" y="1945"/>
                    </a:lnTo>
                    <a:lnTo>
                      <a:pt x="173" y="1865"/>
                    </a:lnTo>
                    <a:lnTo>
                      <a:pt x="113" y="1776"/>
                    </a:lnTo>
                    <a:lnTo>
                      <a:pt x="55" y="1681"/>
                    </a:lnTo>
                    <a:lnTo>
                      <a:pt x="0" y="1580"/>
                    </a:lnTo>
                    <a:lnTo>
                      <a:pt x="50" y="1558"/>
                    </a:lnTo>
                    <a:lnTo>
                      <a:pt x="102" y="1535"/>
                    </a:lnTo>
                    <a:lnTo>
                      <a:pt x="159" y="1509"/>
                    </a:lnTo>
                    <a:lnTo>
                      <a:pt x="218" y="1484"/>
                    </a:lnTo>
                    <a:lnTo>
                      <a:pt x="279" y="1457"/>
                    </a:lnTo>
                    <a:lnTo>
                      <a:pt x="343" y="1429"/>
                    </a:lnTo>
                    <a:lnTo>
                      <a:pt x="409" y="1399"/>
                    </a:lnTo>
                    <a:lnTo>
                      <a:pt x="477" y="1370"/>
                    </a:lnTo>
                    <a:lnTo>
                      <a:pt x="546" y="1340"/>
                    </a:lnTo>
                    <a:lnTo>
                      <a:pt x="616" y="1308"/>
                    </a:lnTo>
                    <a:lnTo>
                      <a:pt x="687" y="1277"/>
                    </a:lnTo>
                    <a:lnTo>
                      <a:pt x="757" y="1246"/>
                    </a:lnTo>
                    <a:lnTo>
                      <a:pt x="829" y="1216"/>
                    </a:lnTo>
                    <a:lnTo>
                      <a:pt x="900" y="1184"/>
                    </a:lnTo>
                    <a:lnTo>
                      <a:pt x="969" y="1153"/>
                    </a:lnTo>
                    <a:lnTo>
                      <a:pt x="1038" y="1122"/>
                    </a:lnTo>
                    <a:lnTo>
                      <a:pt x="1106" y="1092"/>
                    </a:lnTo>
                    <a:lnTo>
                      <a:pt x="1173" y="1063"/>
                    </a:lnTo>
                    <a:lnTo>
                      <a:pt x="1237" y="1035"/>
                    </a:lnTo>
                    <a:lnTo>
                      <a:pt x="1300" y="1008"/>
                    </a:lnTo>
                    <a:lnTo>
                      <a:pt x="1359" y="982"/>
                    </a:lnTo>
                    <a:lnTo>
                      <a:pt x="1415" y="956"/>
                    </a:lnTo>
                    <a:lnTo>
                      <a:pt x="1469" y="933"/>
                    </a:lnTo>
                    <a:lnTo>
                      <a:pt x="1519" y="912"/>
                    </a:lnTo>
                    <a:lnTo>
                      <a:pt x="1565" y="891"/>
                    </a:lnTo>
                    <a:lnTo>
                      <a:pt x="1606" y="873"/>
                    </a:lnTo>
                    <a:lnTo>
                      <a:pt x="1644" y="856"/>
                    </a:lnTo>
                    <a:lnTo>
                      <a:pt x="1676" y="842"/>
                    </a:lnTo>
                    <a:lnTo>
                      <a:pt x="1703" y="829"/>
                    </a:lnTo>
                    <a:lnTo>
                      <a:pt x="1725" y="821"/>
                    </a:lnTo>
                    <a:lnTo>
                      <a:pt x="1742" y="813"/>
                    </a:lnTo>
                    <a:lnTo>
                      <a:pt x="1751" y="809"/>
                    </a:lnTo>
                    <a:lnTo>
                      <a:pt x="1755" y="808"/>
                    </a:lnTo>
                    <a:lnTo>
                      <a:pt x="1757" y="806"/>
                    </a:lnTo>
                    <a:lnTo>
                      <a:pt x="1767" y="801"/>
                    </a:lnTo>
                    <a:lnTo>
                      <a:pt x="1783" y="794"/>
                    </a:lnTo>
                    <a:lnTo>
                      <a:pt x="1805" y="782"/>
                    </a:lnTo>
                    <a:lnTo>
                      <a:pt x="1830" y="767"/>
                    </a:lnTo>
                    <a:lnTo>
                      <a:pt x="1860" y="750"/>
                    </a:lnTo>
                    <a:lnTo>
                      <a:pt x="1894" y="728"/>
                    </a:lnTo>
                    <a:lnTo>
                      <a:pt x="1932" y="704"/>
                    </a:lnTo>
                    <a:lnTo>
                      <a:pt x="1971" y="676"/>
                    </a:lnTo>
                    <a:lnTo>
                      <a:pt x="2014" y="645"/>
                    </a:lnTo>
                    <a:lnTo>
                      <a:pt x="2057" y="610"/>
                    </a:lnTo>
                    <a:lnTo>
                      <a:pt x="2103" y="573"/>
                    </a:lnTo>
                    <a:lnTo>
                      <a:pt x="2149" y="531"/>
                    </a:lnTo>
                    <a:lnTo>
                      <a:pt x="2196" y="486"/>
                    </a:lnTo>
                    <a:lnTo>
                      <a:pt x="2242" y="437"/>
                    </a:lnTo>
                    <a:lnTo>
                      <a:pt x="2288" y="386"/>
                    </a:lnTo>
                    <a:lnTo>
                      <a:pt x="2333" y="331"/>
                    </a:lnTo>
                    <a:lnTo>
                      <a:pt x="2375" y="272"/>
                    </a:lnTo>
                    <a:lnTo>
                      <a:pt x="2415" y="209"/>
                    </a:lnTo>
                    <a:lnTo>
                      <a:pt x="2452" y="142"/>
                    </a:lnTo>
                    <a:lnTo>
                      <a:pt x="2487" y="73"/>
                    </a:lnTo>
                    <a:lnTo>
                      <a:pt x="2517" y="0"/>
                    </a:lnTo>
                    <a:close/>
                  </a:path>
                </a:pathLst>
              </a:custGeom>
              <a:solidFill>
                <a:srgbClr val="9FCEFA"/>
              </a:solidFill>
              <a:ln w="0">
                <a:noFill/>
                <a:prstDash val="solid"/>
                <a:round/>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sp>
          <p:nvSpPr>
            <p:cNvPr id="27" name="îŝḷîḓé-Freeform: Shape 3"/>
            <p:cNvSpPr/>
            <p:nvPr/>
          </p:nvSpPr>
          <p:spPr>
            <a:xfrm>
              <a:off x="4865236" y="4863777"/>
              <a:ext cx="405594" cy="456671"/>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rgbClr val="FFFFFF"/>
            </a:solidFill>
            <a:ln w="12700">
              <a:miter lim="400000"/>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28" name="îŝḷîḓé-Freeform: Shape 4"/>
            <p:cNvSpPr/>
            <p:nvPr/>
          </p:nvSpPr>
          <p:spPr>
            <a:xfrm>
              <a:off x="5023121" y="2768922"/>
              <a:ext cx="495418" cy="45669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FFFFF"/>
            </a:solidFill>
            <a:ln w="12700">
              <a:miter lim="400000"/>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29" name="îŝḷîḓé-Freeform: Shape 5"/>
            <p:cNvSpPr/>
            <p:nvPr/>
          </p:nvSpPr>
          <p:spPr>
            <a:xfrm>
              <a:off x="7128483" y="2951257"/>
              <a:ext cx="495725" cy="45667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FFFFF"/>
            </a:solidFill>
            <a:ln w="12700">
              <a:miter lim="400000"/>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30" name="îŝḷîḓé-Freeform: Shape 6"/>
            <p:cNvSpPr/>
            <p:nvPr/>
          </p:nvSpPr>
          <p:spPr bwMode="auto">
            <a:xfrm>
              <a:off x="6952745" y="4835594"/>
              <a:ext cx="533079" cy="513039"/>
            </a:xfrm>
            <a:custGeom>
              <a:avLst/>
              <a:gdLst>
                <a:gd name="T0" fmla="*/ 188 w 263"/>
                <a:gd name="T1" fmla="*/ 0 h 256"/>
                <a:gd name="T2" fmla="*/ 111 w 263"/>
                <a:gd name="T3" fmla="*/ 54 h 256"/>
                <a:gd name="T4" fmla="*/ 111 w 263"/>
                <a:gd name="T5" fmla="*/ 55 h 256"/>
                <a:gd name="T6" fmla="*/ 28 w 263"/>
                <a:gd name="T7" fmla="*/ 138 h 256"/>
                <a:gd name="T8" fmla="*/ 1 w 263"/>
                <a:gd name="T9" fmla="*/ 220 h 256"/>
                <a:gd name="T10" fmla="*/ 28 w 263"/>
                <a:gd name="T11" fmla="*/ 256 h 256"/>
                <a:gd name="T12" fmla="*/ 105 w 263"/>
                <a:gd name="T13" fmla="*/ 237 h 256"/>
                <a:gd name="T14" fmla="*/ 241 w 263"/>
                <a:gd name="T15" fmla="*/ 105 h 256"/>
                <a:gd name="T16" fmla="*/ 128 w 263"/>
                <a:gd name="T17" fmla="*/ 190 h 256"/>
                <a:gd name="T18" fmla="*/ 198 w 263"/>
                <a:gd name="T19" fmla="*/ 94 h 256"/>
                <a:gd name="T20" fmla="*/ 190 w 263"/>
                <a:gd name="T21" fmla="*/ 134 h 256"/>
                <a:gd name="T22" fmla="*/ 128 w 263"/>
                <a:gd name="T23" fmla="*/ 196 h 256"/>
                <a:gd name="T24" fmla="*/ 118 w 263"/>
                <a:gd name="T25" fmla="*/ 162 h 256"/>
                <a:gd name="T26" fmla="*/ 91 w 263"/>
                <a:gd name="T27" fmla="*/ 136 h 256"/>
                <a:gd name="T28" fmla="*/ 184 w 263"/>
                <a:gd name="T29" fmla="*/ 72 h 256"/>
                <a:gd name="T30" fmla="*/ 118 w 263"/>
                <a:gd name="T31" fmla="*/ 162 h 256"/>
                <a:gd name="T32" fmla="*/ 61 w 263"/>
                <a:gd name="T33" fmla="*/ 128 h 256"/>
                <a:gd name="T34" fmla="*/ 159 w 263"/>
                <a:gd name="T35" fmla="*/ 57 h 256"/>
                <a:gd name="T36" fmla="*/ 33 w 263"/>
                <a:gd name="T37" fmla="*/ 239 h 256"/>
                <a:gd name="T38" fmla="*/ 16 w 263"/>
                <a:gd name="T39" fmla="*/ 228 h 256"/>
                <a:gd name="T40" fmla="*/ 25 w 263"/>
                <a:gd name="T41" fmla="*/ 193 h 256"/>
                <a:gd name="T42" fmla="*/ 63 w 263"/>
                <a:gd name="T43" fmla="*/ 231 h 256"/>
                <a:gd name="T44" fmla="*/ 71 w 263"/>
                <a:gd name="T45" fmla="*/ 229 h 256"/>
                <a:gd name="T46" fmla="*/ 27 w 263"/>
                <a:gd name="T47" fmla="*/ 185 h 256"/>
                <a:gd name="T48" fmla="*/ 39 w 263"/>
                <a:gd name="T49" fmla="*/ 150 h 256"/>
                <a:gd name="T50" fmla="*/ 103 w 263"/>
                <a:gd name="T51" fmla="*/ 220 h 256"/>
                <a:gd name="T52" fmla="*/ 71 w 263"/>
                <a:gd name="T53" fmla="*/ 229 h 256"/>
                <a:gd name="T54" fmla="*/ 216 w 263"/>
                <a:gd name="T55" fmla="*/ 108 h 256"/>
                <a:gd name="T56" fmla="*/ 196 w 263"/>
                <a:gd name="T57" fmla="*/ 60 h 256"/>
                <a:gd name="T58" fmla="*/ 162 w 263"/>
                <a:gd name="T59" fmla="*/ 26 h 256"/>
                <a:gd name="T60" fmla="*/ 224 w 263"/>
                <a:gd name="T61" fmla="*/ 32 h 256"/>
                <a:gd name="T62" fmla="*/ 230 w 263"/>
                <a:gd name="T63" fmla="*/ 9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3" h="256">
                  <a:moveTo>
                    <a:pt x="235" y="21"/>
                  </a:moveTo>
                  <a:cubicBezTo>
                    <a:pt x="222" y="8"/>
                    <a:pt x="205" y="0"/>
                    <a:pt x="188" y="0"/>
                  </a:cubicBezTo>
                  <a:cubicBezTo>
                    <a:pt x="173" y="0"/>
                    <a:pt x="160" y="5"/>
                    <a:pt x="150" y="15"/>
                  </a:cubicBezTo>
                  <a:cubicBezTo>
                    <a:pt x="111" y="54"/>
                    <a:pt x="111" y="54"/>
                    <a:pt x="111" y="54"/>
                  </a:cubicBezTo>
                  <a:cubicBezTo>
                    <a:pt x="111" y="54"/>
                    <a:pt x="111" y="54"/>
                    <a:pt x="111" y="55"/>
                  </a:cubicBezTo>
                  <a:cubicBezTo>
                    <a:pt x="111" y="55"/>
                    <a:pt x="111" y="55"/>
                    <a:pt x="111" y="55"/>
                  </a:cubicBezTo>
                  <a:cubicBezTo>
                    <a:pt x="111" y="55"/>
                    <a:pt x="111" y="55"/>
                    <a:pt x="111" y="55"/>
                  </a:cubicBezTo>
                  <a:cubicBezTo>
                    <a:pt x="28" y="138"/>
                    <a:pt x="28" y="138"/>
                    <a:pt x="28" y="138"/>
                  </a:cubicBezTo>
                  <a:cubicBezTo>
                    <a:pt x="24" y="142"/>
                    <a:pt x="22" y="147"/>
                    <a:pt x="20" y="152"/>
                  </a:cubicBezTo>
                  <a:cubicBezTo>
                    <a:pt x="1" y="220"/>
                    <a:pt x="1" y="220"/>
                    <a:pt x="1" y="220"/>
                  </a:cubicBezTo>
                  <a:cubicBezTo>
                    <a:pt x="1" y="220"/>
                    <a:pt x="0" y="225"/>
                    <a:pt x="0" y="228"/>
                  </a:cubicBezTo>
                  <a:cubicBezTo>
                    <a:pt x="0" y="243"/>
                    <a:pt x="13" y="256"/>
                    <a:pt x="28" y="256"/>
                  </a:cubicBezTo>
                  <a:cubicBezTo>
                    <a:pt x="31" y="256"/>
                    <a:pt x="37" y="255"/>
                    <a:pt x="37" y="255"/>
                  </a:cubicBezTo>
                  <a:cubicBezTo>
                    <a:pt x="105" y="237"/>
                    <a:pt x="105" y="237"/>
                    <a:pt x="105" y="237"/>
                  </a:cubicBezTo>
                  <a:cubicBezTo>
                    <a:pt x="110" y="235"/>
                    <a:pt x="115" y="232"/>
                    <a:pt x="119" y="229"/>
                  </a:cubicBezTo>
                  <a:cubicBezTo>
                    <a:pt x="241" y="105"/>
                    <a:pt x="241" y="105"/>
                    <a:pt x="241" y="105"/>
                  </a:cubicBezTo>
                  <a:cubicBezTo>
                    <a:pt x="263" y="83"/>
                    <a:pt x="261" y="46"/>
                    <a:pt x="235" y="21"/>
                  </a:cubicBezTo>
                  <a:close/>
                  <a:moveTo>
                    <a:pt x="128" y="190"/>
                  </a:moveTo>
                  <a:cubicBezTo>
                    <a:pt x="127" y="183"/>
                    <a:pt x="125" y="176"/>
                    <a:pt x="122" y="169"/>
                  </a:cubicBezTo>
                  <a:cubicBezTo>
                    <a:pt x="198" y="94"/>
                    <a:pt x="198" y="94"/>
                    <a:pt x="198" y="94"/>
                  </a:cubicBezTo>
                  <a:cubicBezTo>
                    <a:pt x="203" y="108"/>
                    <a:pt x="200" y="124"/>
                    <a:pt x="190" y="134"/>
                  </a:cubicBezTo>
                  <a:cubicBezTo>
                    <a:pt x="190" y="134"/>
                    <a:pt x="190" y="134"/>
                    <a:pt x="190" y="134"/>
                  </a:cubicBezTo>
                  <a:cubicBezTo>
                    <a:pt x="190" y="134"/>
                    <a:pt x="190" y="134"/>
                    <a:pt x="190" y="134"/>
                  </a:cubicBezTo>
                  <a:cubicBezTo>
                    <a:pt x="128" y="196"/>
                    <a:pt x="128" y="196"/>
                    <a:pt x="128" y="196"/>
                  </a:cubicBezTo>
                  <a:cubicBezTo>
                    <a:pt x="128" y="194"/>
                    <a:pt x="128" y="192"/>
                    <a:pt x="128" y="190"/>
                  </a:cubicBezTo>
                  <a:close/>
                  <a:moveTo>
                    <a:pt x="118" y="162"/>
                  </a:moveTo>
                  <a:cubicBezTo>
                    <a:pt x="115" y="157"/>
                    <a:pt x="112" y="152"/>
                    <a:pt x="108" y="148"/>
                  </a:cubicBezTo>
                  <a:cubicBezTo>
                    <a:pt x="103" y="143"/>
                    <a:pt x="97" y="140"/>
                    <a:pt x="91" y="136"/>
                  </a:cubicBezTo>
                  <a:cubicBezTo>
                    <a:pt x="168" y="60"/>
                    <a:pt x="168" y="60"/>
                    <a:pt x="168" y="60"/>
                  </a:cubicBezTo>
                  <a:cubicBezTo>
                    <a:pt x="174" y="63"/>
                    <a:pt x="179" y="66"/>
                    <a:pt x="184" y="72"/>
                  </a:cubicBezTo>
                  <a:cubicBezTo>
                    <a:pt x="189" y="76"/>
                    <a:pt x="192" y="81"/>
                    <a:pt x="195" y="86"/>
                  </a:cubicBezTo>
                  <a:lnTo>
                    <a:pt x="118" y="162"/>
                  </a:lnTo>
                  <a:close/>
                  <a:moveTo>
                    <a:pt x="84" y="133"/>
                  </a:moveTo>
                  <a:cubicBezTo>
                    <a:pt x="76" y="130"/>
                    <a:pt x="69" y="128"/>
                    <a:pt x="61" y="128"/>
                  </a:cubicBezTo>
                  <a:cubicBezTo>
                    <a:pt x="123" y="66"/>
                    <a:pt x="123" y="66"/>
                    <a:pt x="123" y="66"/>
                  </a:cubicBezTo>
                  <a:cubicBezTo>
                    <a:pt x="132" y="56"/>
                    <a:pt x="146" y="54"/>
                    <a:pt x="159" y="57"/>
                  </a:cubicBezTo>
                  <a:lnTo>
                    <a:pt x="84" y="133"/>
                  </a:lnTo>
                  <a:close/>
                  <a:moveTo>
                    <a:pt x="33" y="239"/>
                  </a:moveTo>
                  <a:cubicBezTo>
                    <a:pt x="32" y="239"/>
                    <a:pt x="30" y="240"/>
                    <a:pt x="28" y="240"/>
                  </a:cubicBezTo>
                  <a:cubicBezTo>
                    <a:pt x="21" y="240"/>
                    <a:pt x="16" y="235"/>
                    <a:pt x="16" y="228"/>
                  </a:cubicBezTo>
                  <a:cubicBezTo>
                    <a:pt x="16" y="227"/>
                    <a:pt x="17" y="224"/>
                    <a:pt x="17" y="224"/>
                  </a:cubicBezTo>
                  <a:cubicBezTo>
                    <a:pt x="25" y="193"/>
                    <a:pt x="25" y="193"/>
                    <a:pt x="25" y="193"/>
                  </a:cubicBezTo>
                  <a:cubicBezTo>
                    <a:pt x="34" y="193"/>
                    <a:pt x="44" y="196"/>
                    <a:pt x="52" y="204"/>
                  </a:cubicBezTo>
                  <a:cubicBezTo>
                    <a:pt x="60" y="212"/>
                    <a:pt x="64" y="222"/>
                    <a:pt x="63" y="231"/>
                  </a:cubicBezTo>
                  <a:lnTo>
                    <a:pt x="33" y="239"/>
                  </a:lnTo>
                  <a:close/>
                  <a:moveTo>
                    <a:pt x="71" y="229"/>
                  </a:moveTo>
                  <a:cubicBezTo>
                    <a:pt x="71" y="218"/>
                    <a:pt x="66" y="207"/>
                    <a:pt x="58" y="198"/>
                  </a:cubicBezTo>
                  <a:cubicBezTo>
                    <a:pt x="49" y="190"/>
                    <a:pt x="38" y="185"/>
                    <a:pt x="27" y="185"/>
                  </a:cubicBezTo>
                  <a:cubicBezTo>
                    <a:pt x="35" y="156"/>
                    <a:pt x="35" y="156"/>
                    <a:pt x="35" y="156"/>
                  </a:cubicBezTo>
                  <a:cubicBezTo>
                    <a:pt x="36" y="154"/>
                    <a:pt x="37" y="152"/>
                    <a:pt x="39" y="150"/>
                  </a:cubicBezTo>
                  <a:cubicBezTo>
                    <a:pt x="55" y="139"/>
                    <a:pt x="79" y="142"/>
                    <a:pt x="96" y="160"/>
                  </a:cubicBezTo>
                  <a:cubicBezTo>
                    <a:pt x="115" y="178"/>
                    <a:pt x="117" y="204"/>
                    <a:pt x="103" y="220"/>
                  </a:cubicBezTo>
                  <a:cubicBezTo>
                    <a:pt x="103" y="221"/>
                    <a:pt x="102" y="221"/>
                    <a:pt x="101" y="221"/>
                  </a:cubicBezTo>
                  <a:lnTo>
                    <a:pt x="71" y="229"/>
                  </a:lnTo>
                  <a:close/>
                  <a:moveTo>
                    <a:pt x="230" y="94"/>
                  </a:moveTo>
                  <a:cubicBezTo>
                    <a:pt x="216" y="108"/>
                    <a:pt x="216" y="108"/>
                    <a:pt x="216" y="108"/>
                  </a:cubicBezTo>
                  <a:cubicBezTo>
                    <a:pt x="216" y="106"/>
                    <a:pt x="216" y="104"/>
                    <a:pt x="216" y="102"/>
                  </a:cubicBezTo>
                  <a:cubicBezTo>
                    <a:pt x="215" y="87"/>
                    <a:pt x="207" y="72"/>
                    <a:pt x="196" y="60"/>
                  </a:cubicBezTo>
                  <a:cubicBezTo>
                    <a:pt x="183" y="47"/>
                    <a:pt x="165" y="40"/>
                    <a:pt x="148" y="40"/>
                  </a:cubicBezTo>
                  <a:cubicBezTo>
                    <a:pt x="162" y="26"/>
                    <a:pt x="162" y="26"/>
                    <a:pt x="162" y="26"/>
                  </a:cubicBezTo>
                  <a:cubicBezTo>
                    <a:pt x="168" y="20"/>
                    <a:pt x="177" y="16"/>
                    <a:pt x="188" y="16"/>
                  </a:cubicBezTo>
                  <a:cubicBezTo>
                    <a:pt x="200" y="16"/>
                    <a:pt x="214" y="22"/>
                    <a:pt x="224" y="32"/>
                  </a:cubicBezTo>
                  <a:cubicBezTo>
                    <a:pt x="233" y="41"/>
                    <a:pt x="239" y="53"/>
                    <a:pt x="240" y="65"/>
                  </a:cubicBezTo>
                  <a:cubicBezTo>
                    <a:pt x="241" y="76"/>
                    <a:pt x="237" y="87"/>
                    <a:pt x="230" y="94"/>
                  </a:cubicBezTo>
                  <a:close/>
                </a:path>
              </a:pathLst>
            </a:custGeom>
            <a:solidFill>
              <a:srgbClr val="FFFFFF"/>
            </a:solidFill>
            <a:ln>
              <a:noFill/>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35" name="组合 34"/>
          <p:cNvGrpSpPr/>
          <p:nvPr/>
        </p:nvGrpSpPr>
        <p:grpSpPr>
          <a:xfrm>
            <a:off x="2080895" y="2033271"/>
            <a:ext cx="2775585" cy="914231"/>
            <a:chOff x="5582920" y="2058661"/>
            <a:chExt cx="2775555" cy="693948"/>
          </a:xfrm>
        </p:grpSpPr>
        <p:sp>
          <p:nvSpPr>
            <p:cNvPr id="36" name="矩形 35"/>
            <p:cNvSpPr/>
            <p:nvPr/>
          </p:nvSpPr>
          <p:spPr>
            <a:xfrm>
              <a:off x="5582920" y="2508236"/>
              <a:ext cx="2585055" cy="244373"/>
            </a:xfrm>
            <a:prstGeom prst="rect">
              <a:avLst/>
            </a:prstGeom>
          </p:spPr>
          <p:txBody>
            <a:bodyPr wrap="square">
              <a:spAutoFit/>
              <a:scene3d>
                <a:camera prst="orthographicFront"/>
                <a:lightRig rig="threePt" dir="t"/>
              </a:scene3d>
              <a:sp3d contourW="12700"/>
            </a:bodyPr>
            <a:lstStyle/>
            <a:p>
              <a:pPr algn="ctr" defTabSz="457200">
                <a:lnSpc>
                  <a:spcPct val="150000"/>
                </a:lnSpc>
                <a:defRPr/>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rPr>
                <a:t>，</a:t>
              </a:r>
              <a:endPar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sp>
          <p:nvSpPr>
            <p:cNvPr id="37" name="矩形 36"/>
            <p:cNvSpPr/>
            <p:nvPr/>
          </p:nvSpPr>
          <p:spPr>
            <a:xfrm>
              <a:off x="5773420" y="2058661"/>
              <a:ext cx="2585055" cy="349448"/>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记忆门</a:t>
              </a:r>
              <a:endPar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grpSp>
      <p:grpSp>
        <p:nvGrpSpPr>
          <p:cNvPr id="38" name="组合 37"/>
          <p:cNvGrpSpPr/>
          <p:nvPr/>
        </p:nvGrpSpPr>
        <p:grpSpPr>
          <a:xfrm>
            <a:off x="1984716" y="4790729"/>
            <a:ext cx="2783810" cy="678850"/>
            <a:chOff x="5354322" y="1975401"/>
            <a:chExt cx="2783810" cy="678850"/>
          </a:xfrm>
        </p:grpSpPr>
        <p:sp>
          <p:nvSpPr>
            <p:cNvPr id="39" name="矩形 38"/>
            <p:cNvSpPr/>
            <p:nvPr/>
          </p:nvSpPr>
          <p:spPr>
            <a:xfrm>
              <a:off x="5354322" y="2332306"/>
              <a:ext cx="2585055" cy="321945"/>
            </a:xfrm>
            <a:prstGeom prst="rect">
              <a:avLst/>
            </a:prstGeom>
          </p:spPr>
          <p:txBody>
            <a:bodyPr wrap="square">
              <a:spAutoFit/>
              <a:scene3d>
                <a:camera prst="orthographicFront"/>
                <a:lightRig rig="threePt" dir="t"/>
              </a:scene3d>
              <a:sp3d contourW="12700"/>
            </a:bodyPr>
            <a:lstStyle/>
            <a:p>
              <a:pPr algn="ctr" defTabSz="457200">
                <a:lnSpc>
                  <a:spcPct val="150000"/>
                </a:lnSpc>
                <a:defRPr/>
              </a:pPr>
              <a:endPar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sp>
          <p:nvSpPr>
            <p:cNvPr id="40" name="矩形 39"/>
            <p:cNvSpPr/>
            <p:nvPr/>
          </p:nvSpPr>
          <p:spPr>
            <a:xfrm>
              <a:off x="5553077" y="1975401"/>
              <a:ext cx="2585055" cy="460375"/>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遗忘门</a:t>
              </a:r>
              <a:endPar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grpSp>
      <p:grpSp>
        <p:nvGrpSpPr>
          <p:cNvPr id="41" name="组合 40"/>
          <p:cNvGrpSpPr/>
          <p:nvPr/>
        </p:nvGrpSpPr>
        <p:grpSpPr>
          <a:xfrm>
            <a:off x="8398635" y="1470065"/>
            <a:ext cx="3793460" cy="1000795"/>
            <a:chOff x="5354322" y="1653456"/>
            <a:chExt cx="3793460" cy="1000795"/>
          </a:xfrm>
        </p:grpSpPr>
        <p:sp>
          <p:nvSpPr>
            <p:cNvPr id="42" name="矩形 41"/>
            <p:cNvSpPr/>
            <p:nvPr/>
          </p:nvSpPr>
          <p:spPr>
            <a:xfrm>
              <a:off x="5354322" y="2332306"/>
              <a:ext cx="2585055" cy="321945"/>
            </a:xfrm>
            <a:prstGeom prst="rect">
              <a:avLst/>
            </a:prstGeom>
          </p:spPr>
          <p:txBody>
            <a:bodyPr wrap="square">
              <a:spAutoFit/>
              <a:scene3d>
                <a:camera prst="orthographicFront"/>
                <a:lightRig rig="threePt" dir="t"/>
              </a:scene3d>
              <a:sp3d contourW="12700"/>
            </a:bodyPr>
            <a:lstStyle/>
            <a:p>
              <a:pPr algn="ctr" defTabSz="457200">
                <a:lnSpc>
                  <a:spcPct val="150000"/>
                </a:lnSpc>
                <a:defRPr/>
              </a:pPr>
              <a:endPar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sp>
          <p:nvSpPr>
            <p:cNvPr id="43" name="矩形 42"/>
            <p:cNvSpPr/>
            <p:nvPr/>
          </p:nvSpPr>
          <p:spPr>
            <a:xfrm>
              <a:off x="6562727" y="1653456"/>
              <a:ext cx="2585055" cy="460375"/>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更新细胞状态</a:t>
              </a:r>
              <a:endPar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grpSp>
      <p:grpSp>
        <p:nvGrpSpPr>
          <p:cNvPr id="44" name="组合 43"/>
          <p:cNvGrpSpPr/>
          <p:nvPr/>
        </p:nvGrpSpPr>
        <p:grpSpPr>
          <a:xfrm>
            <a:off x="9429240" y="3999519"/>
            <a:ext cx="3225135" cy="947455"/>
            <a:chOff x="4714242" y="1706796"/>
            <a:chExt cx="3225135" cy="947455"/>
          </a:xfrm>
        </p:grpSpPr>
        <p:sp>
          <p:nvSpPr>
            <p:cNvPr id="45" name="矩形 44"/>
            <p:cNvSpPr/>
            <p:nvPr/>
          </p:nvSpPr>
          <p:spPr>
            <a:xfrm>
              <a:off x="5354322" y="2332306"/>
              <a:ext cx="2585055" cy="321945"/>
            </a:xfrm>
            <a:prstGeom prst="rect">
              <a:avLst/>
            </a:prstGeom>
          </p:spPr>
          <p:txBody>
            <a:bodyPr wrap="square">
              <a:spAutoFit/>
              <a:scene3d>
                <a:camera prst="orthographicFront"/>
                <a:lightRig rig="threePt" dir="t"/>
              </a:scene3d>
              <a:sp3d contourW="12700"/>
            </a:bodyPr>
            <a:lstStyle/>
            <a:p>
              <a:pPr algn="ctr" defTabSz="457200">
                <a:lnSpc>
                  <a:spcPct val="150000"/>
                </a:lnSpc>
                <a:defRPr/>
              </a:pPr>
              <a:endPar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sp>
          <p:nvSpPr>
            <p:cNvPr id="46" name="矩形 45"/>
            <p:cNvSpPr/>
            <p:nvPr/>
          </p:nvSpPr>
          <p:spPr>
            <a:xfrm>
              <a:off x="4714242" y="1706796"/>
              <a:ext cx="2585055" cy="460375"/>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输出门</a:t>
              </a:r>
              <a:endPar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grpSp>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pic>
        <p:nvPicPr>
          <p:cNvPr id="22" name="图片 22" descr="C:/Users/NIE'ZH~1/AppData/Local/Temp/kaimatting/20211208211335/output_aiMatting_20211208211348.pngoutput_aiMatting_20211208211348"/>
          <p:cNvPicPr>
            <a:picLocks noChangeAspect="1"/>
          </p:cNvPicPr>
          <p:nvPr/>
        </p:nvPicPr>
        <p:blipFill>
          <a:blip r:embed="rId4"/>
          <a:srcRect r="699"/>
          <a:stretch>
            <a:fillRect/>
          </a:stretch>
        </p:blipFill>
        <p:spPr>
          <a:xfrm>
            <a:off x="46990" y="2044700"/>
            <a:ext cx="4507865" cy="1954530"/>
          </a:xfrm>
          <a:prstGeom prst="rect">
            <a:avLst/>
          </a:prstGeom>
        </p:spPr>
      </p:pic>
      <p:pic>
        <p:nvPicPr>
          <p:cNvPr id="24" name="图片 24" descr="C:/Users/NIE'ZH~1/AppData/Local/Temp/kaimatting/20211208211429/output_aiMatting_20211208211440.pngoutput_aiMatting_20211208211440"/>
          <p:cNvPicPr>
            <a:picLocks noChangeAspect="1"/>
          </p:cNvPicPr>
          <p:nvPr/>
        </p:nvPicPr>
        <p:blipFill>
          <a:blip r:embed="rId5"/>
          <a:stretch>
            <a:fillRect/>
          </a:stretch>
        </p:blipFill>
        <p:spPr>
          <a:xfrm>
            <a:off x="7519035" y="3959860"/>
            <a:ext cx="4636135" cy="2318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0-#ppt_w/2"/>
                                          </p:val>
                                        </p:tav>
                                        <p:tav tm="100000">
                                          <p:val>
                                            <p:strVal val="#ppt_x"/>
                                          </p:val>
                                        </p:tav>
                                      </p:tavLst>
                                    </p:anim>
                                    <p:anim calcmode="lin" valueType="num">
                                      <p:cBhvr additive="base">
                                        <p:cTn id="15" dur="500" fill="hold"/>
                                        <p:tgtEl>
                                          <p:spTgt spid="35"/>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0-#ppt_w/2"/>
                                          </p:val>
                                        </p:tav>
                                        <p:tav tm="100000">
                                          <p:val>
                                            <p:strVal val="#ppt_x"/>
                                          </p:val>
                                        </p:tav>
                                      </p:tavLst>
                                    </p:anim>
                                    <p:anim calcmode="lin" valueType="num">
                                      <p:cBhvr additive="base">
                                        <p:cTn id="19" dur="500" fill="hold"/>
                                        <p:tgtEl>
                                          <p:spTgt spid="3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1+#ppt_w/2"/>
                                          </p:val>
                                        </p:tav>
                                        <p:tav tm="100000">
                                          <p:val>
                                            <p:strVal val="#ppt_x"/>
                                          </p:val>
                                        </p:tav>
                                      </p:tavLst>
                                    </p:anim>
                                    <p:anim calcmode="lin" valueType="num">
                                      <p:cBhvr additive="base">
                                        <p:cTn id="2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3"/>
          <p:cNvSpPr/>
          <p:nvPr/>
        </p:nvSpPr>
        <p:spPr>
          <a:xfrm>
            <a:off x="4977729" y="2284425"/>
            <a:ext cx="2228892" cy="2529491"/>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solidFill>
            <a:srgbClr val="FFFFFF">
              <a:lumMod val="85000"/>
            </a:srgbClr>
          </a:solidFill>
          <a:ln w="12700">
            <a:miter lim="400000"/>
          </a:ln>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nvGrpSpPr>
          <p:cNvPr id="42" name="组合 41"/>
          <p:cNvGrpSpPr/>
          <p:nvPr/>
        </p:nvGrpSpPr>
        <p:grpSpPr>
          <a:xfrm>
            <a:off x="7047449" y="3150167"/>
            <a:ext cx="780930" cy="780955"/>
            <a:chOff x="7047449" y="3150167"/>
            <a:chExt cx="780930" cy="780955"/>
          </a:xfrm>
        </p:grpSpPr>
        <p:sp>
          <p:nvSpPr>
            <p:cNvPr id="43" name="Freeform: Shape 8"/>
            <p:cNvSpPr/>
            <p:nvPr/>
          </p:nvSpPr>
          <p:spPr>
            <a:xfrm>
              <a:off x="7047449" y="3150167"/>
              <a:ext cx="780930" cy="78095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rgbClr val="9BA4F4"/>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44" name="Freeform: Shape 8"/>
            <p:cNvSpPr/>
            <p:nvPr/>
          </p:nvSpPr>
          <p:spPr>
            <a:xfrm>
              <a:off x="7266198" y="3369209"/>
              <a:ext cx="343432" cy="342872"/>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45" name="组合 44"/>
          <p:cNvGrpSpPr/>
          <p:nvPr/>
        </p:nvGrpSpPr>
        <p:grpSpPr>
          <a:xfrm>
            <a:off x="6380163" y="4297152"/>
            <a:ext cx="780959" cy="780950"/>
            <a:chOff x="6380163" y="4297152"/>
            <a:chExt cx="780959" cy="780950"/>
          </a:xfrm>
        </p:grpSpPr>
        <p:sp>
          <p:nvSpPr>
            <p:cNvPr id="46" name="Freeform: Shape 11"/>
            <p:cNvSpPr/>
            <p:nvPr/>
          </p:nvSpPr>
          <p:spPr>
            <a:xfrm>
              <a:off x="6380163" y="4297152"/>
              <a:ext cx="780959" cy="78095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9FCEFA"/>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47" name="Freeform: Shape 11"/>
            <p:cNvSpPr/>
            <p:nvPr/>
          </p:nvSpPr>
          <p:spPr>
            <a:xfrm>
              <a:off x="6614037" y="4515909"/>
              <a:ext cx="313212" cy="343436"/>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48" name="组合 47"/>
          <p:cNvGrpSpPr/>
          <p:nvPr/>
        </p:nvGrpSpPr>
        <p:grpSpPr>
          <a:xfrm>
            <a:off x="4366990" y="3150172"/>
            <a:ext cx="780959" cy="780944"/>
            <a:chOff x="4366990" y="3150172"/>
            <a:chExt cx="780959" cy="780944"/>
          </a:xfrm>
        </p:grpSpPr>
        <p:sp>
          <p:nvSpPr>
            <p:cNvPr id="49" name="Freeform: Shape 20"/>
            <p:cNvSpPr/>
            <p:nvPr/>
          </p:nvSpPr>
          <p:spPr>
            <a:xfrm>
              <a:off x="4366990" y="3150172"/>
              <a:ext cx="780959" cy="780944"/>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solidFill>
              <a:srgbClr val="9BA4F4"/>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50" name="Freeform: Shape 20"/>
            <p:cNvSpPr/>
            <p:nvPr/>
          </p:nvSpPr>
          <p:spPr>
            <a:xfrm>
              <a:off x="4591312" y="3368926"/>
              <a:ext cx="332315" cy="343436"/>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51" name="组合 50"/>
          <p:cNvGrpSpPr/>
          <p:nvPr/>
        </p:nvGrpSpPr>
        <p:grpSpPr>
          <a:xfrm>
            <a:off x="6368851" y="2022926"/>
            <a:ext cx="780937" cy="780944"/>
            <a:chOff x="6368851" y="2022926"/>
            <a:chExt cx="780937" cy="780944"/>
          </a:xfrm>
        </p:grpSpPr>
        <p:sp>
          <p:nvSpPr>
            <p:cNvPr id="52" name="Freeform: Shape 5"/>
            <p:cNvSpPr/>
            <p:nvPr/>
          </p:nvSpPr>
          <p:spPr>
            <a:xfrm>
              <a:off x="6368851" y="2022926"/>
              <a:ext cx="780937" cy="780944"/>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rgbClr val="9FCEFA"/>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53" name="Freeform: Shape 5"/>
            <p:cNvSpPr/>
            <p:nvPr/>
          </p:nvSpPr>
          <p:spPr>
            <a:xfrm>
              <a:off x="6602717" y="2241683"/>
              <a:ext cx="313206" cy="34343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54" name="组合 53"/>
          <p:cNvGrpSpPr/>
          <p:nvPr/>
        </p:nvGrpSpPr>
        <p:grpSpPr>
          <a:xfrm>
            <a:off x="5034157" y="4366370"/>
            <a:ext cx="780930" cy="780944"/>
            <a:chOff x="5045587" y="4297155"/>
            <a:chExt cx="780930" cy="780944"/>
          </a:xfrm>
        </p:grpSpPr>
        <p:sp>
          <p:nvSpPr>
            <p:cNvPr id="55" name="Freeform: Shape 14"/>
            <p:cNvSpPr/>
            <p:nvPr/>
          </p:nvSpPr>
          <p:spPr>
            <a:xfrm>
              <a:off x="5045587" y="4297155"/>
              <a:ext cx="780930" cy="780944"/>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rgbClr val="9FCEFA"/>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56" name="Freeform: Shape 14"/>
            <p:cNvSpPr/>
            <p:nvPr/>
          </p:nvSpPr>
          <p:spPr>
            <a:xfrm>
              <a:off x="5293130" y="4515913"/>
              <a:ext cx="285844" cy="343428"/>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57" name="组合 56"/>
          <p:cNvGrpSpPr/>
          <p:nvPr/>
        </p:nvGrpSpPr>
        <p:grpSpPr>
          <a:xfrm>
            <a:off x="5034279" y="2022916"/>
            <a:ext cx="780942" cy="780965"/>
            <a:chOff x="5034279" y="2022916"/>
            <a:chExt cx="780942" cy="780965"/>
          </a:xfrm>
        </p:grpSpPr>
        <p:sp>
          <p:nvSpPr>
            <p:cNvPr id="58" name="Freeform: Shape 17"/>
            <p:cNvSpPr/>
            <p:nvPr/>
          </p:nvSpPr>
          <p:spPr>
            <a:xfrm>
              <a:off x="5034279" y="2022916"/>
              <a:ext cx="780942" cy="780965"/>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solidFill>
              <a:srgbClr val="9FCEFA"/>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59" name="Freeform: Shape 17"/>
            <p:cNvSpPr/>
            <p:nvPr/>
          </p:nvSpPr>
          <p:spPr>
            <a:xfrm>
              <a:off x="5281451" y="2241680"/>
              <a:ext cx="286597" cy="343438"/>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63" name="组合 62"/>
          <p:cNvGrpSpPr/>
          <p:nvPr/>
        </p:nvGrpSpPr>
        <p:grpSpPr>
          <a:xfrm>
            <a:off x="1607276" y="2945020"/>
            <a:ext cx="3355366" cy="696289"/>
            <a:chOff x="7997032" y="2542351"/>
            <a:chExt cx="3355366" cy="696289"/>
          </a:xfrm>
        </p:grpSpPr>
        <p:sp>
          <p:nvSpPr>
            <p:cNvPr id="64" name="矩形 63"/>
            <p:cNvSpPr/>
            <p:nvPr/>
          </p:nvSpPr>
          <p:spPr>
            <a:xfrm>
              <a:off x="7997032" y="2815095"/>
              <a:ext cx="2501951" cy="423545"/>
            </a:xfrm>
            <a:prstGeom prst="rect">
              <a:avLst/>
            </a:prstGeom>
          </p:spPr>
          <p:txBody>
            <a:bodyPr wrap="square">
              <a:spAutoFit/>
              <a:scene3d>
                <a:camera prst="orthographicFront"/>
                <a:lightRig rig="threePt" dir="t"/>
              </a:scene3d>
              <a:sp3d contourW="12700"/>
            </a:bodyPr>
            <a:lstStyle/>
            <a:p>
              <a:pPr marL="0" marR="0" lvl="0" indent="0"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保存模型与模型检验</a:t>
              </a:r>
              <a:endPar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endParaRPr>
            </a:p>
          </p:txBody>
        </p:sp>
        <p:sp>
          <p:nvSpPr>
            <p:cNvPr id="65" name="文本框 64"/>
            <p:cNvSpPr txBox="1"/>
            <p:nvPr/>
          </p:nvSpPr>
          <p:spPr>
            <a:xfrm>
              <a:off x="8386922" y="2542351"/>
              <a:ext cx="2965476" cy="321945"/>
            </a:xfrm>
            <a:prstGeom prst="rect">
              <a:avLst/>
            </a:prstGeom>
            <a:noFill/>
          </p:spPr>
          <p:txBody>
            <a:bodyPr wrap="square" rtlCol="0">
              <a:spAutoFit/>
              <a:scene3d>
                <a:camera prst="orthographicFront"/>
                <a:lightRig rig="threePt" dir="t"/>
              </a:scene3d>
              <a:sp3d contourW="12700"/>
            </a:bodyPr>
            <a:lstStyle>
              <a:defPPr>
                <a:defRPr lang="zh-CN"/>
              </a:defPPr>
              <a:lvl1pPr marR="0" lvl="0" indent="0" defTabSz="457200" fontAlgn="auto">
                <a:lnSpc>
                  <a:spcPct val="150000"/>
                </a:lnSpc>
                <a:spcBef>
                  <a:spcPts val="0"/>
                </a:spcBef>
                <a:spcAft>
                  <a:spcPts val="0"/>
                </a:spcAft>
                <a:buClrTx/>
                <a:buSzTx/>
                <a:buFontTx/>
                <a:buNone/>
                <a:defRPr kumimoji="0" sz="1000" b="0" i="0" u="none" strike="noStrike" kern="0" cap="none" spc="0" normalizeH="0" baseline="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defRPr>
              </a:lvl1pPr>
            </a:lstStyle>
            <a:p>
              <a:endParaRPr lang="en-US" altLang="zh-CN" dirty="0"/>
            </a:p>
          </p:txBody>
        </p:sp>
      </p:grpSp>
      <p:sp>
        <p:nvSpPr>
          <p:cNvPr id="70" name="矩形 69"/>
          <p:cNvSpPr/>
          <p:nvPr/>
        </p:nvSpPr>
        <p:spPr>
          <a:xfrm>
            <a:off x="1864995" y="1731645"/>
            <a:ext cx="2501900" cy="755650"/>
          </a:xfrm>
          <a:prstGeom prst="rect">
            <a:avLst/>
          </a:prstGeom>
        </p:spPr>
        <p:txBody>
          <a:bodyPr wrap="square">
            <a:spAutoFit/>
            <a:scene3d>
              <a:camera prst="orthographicFront"/>
              <a:lightRig rig="threePt" dir="t"/>
            </a:scene3d>
            <a:sp3d contourW="12700"/>
          </a:bodyPr>
          <a:lstStyle/>
          <a:p>
            <a:pPr marL="0" marR="0" lvl="0" indent="0" algn="r" defTabSz="457200" eaLnBrk="1" fontAlgn="auto" latinLnBrk="0" hangingPunct="1">
              <a:lnSpc>
                <a:spcPct val="120000"/>
              </a:lnSpc>
              <a:spcBef>
                <a:spcPts val="0"/>
              </a:spcBef>
              <a:spcAft>
                <a:spcPts val="0"/>
              </a:spcAft>
              <a:buClrTx/>
              <a:buSzTx/>
              <a:buFontTx/>
              <a:buNone/>
              <a:defRPr/>
            </a:pPr>
            <a:r>
              <a:rPr lang="zh-CN" altLang="en-US" kern="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sym typeface="+mn-ea"/>
              </a:rPr>
              <a:t>jieba进行分词</a:t>
            </a:r>
            <a:endParaRPr kumimoji="0" lang="zh-CN" altLang="en-US"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endParaRPr>
          </a:p>
          <a:p>
            <a:pPr marL="0" marR="0" lvl="0" indent="0" algn="r" defTabSz="4572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endParaRPr>
          </a:p>
        </p:txBody>
      </p:sp>
      <p:grpSp>
        <p:nvGrpSpPr>
          <p:cNvPr id="72" name="组合 71"/>
          <p:cNvGrpSpPr/>
          <p:nvPr/>
        </p:nvGrpSpPr>
        <p:grpSpPr>
          <a:xfrm>
            <a:off x="1280160" y="4640580"/>
            <a:ext cx="4053840" cy="1807464"/>
            <a:chOff x="8386922" y="2192795"/>
            <a:chExt cx="2965476" cy="1807733"/>
          </a:xfrm>
        </p:grpSpPr>
        <p:sp>
          <p:nvSpPr>
            <p:cNvPr id="73" name="矩形 72"/>
            <p:cNvSpPr/>
            <p:nvPr/>
          </p:nvSpPr>
          <p:spPr>
            <a:xfrm>
              <a:off x="8386922" y="2192795"/>
              <a:ext cx="2501951" cy="423608"/>
            </a:xfrm>
            <a:prstGeom prst="rect">
              <a:avLst/>
            </a:prstGeom>
          </p:spPr>
          <p:txBody>
            <a:bodyPr wrap="square">
              <a:spAutoFit/>
              <a:scene3d>
                <a:camera prst="orthographicFront"/>
                <a:lightRig rig="threePt" dir="t"/>
              </a:scene3d>
              <a:sp3d contourW="12700"/>
            </a:bodyPr>
            <a:lstStyle/>
            <a:p>
              <a:pPr marL="0" marR="0" lvl="0" indent="0"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模型训练与测试集验证</a:t>
              </a:r>
              <a:endPar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endParaRPr>
            </a:p>
          </p:txBody>
        </p:sp>
        <p:sp>
          <p:nvSpPr>
            <p:cNvPr id="74" name="文本框 73"/>
            <p:cNvSpPr txBox="1"/>
            <p:nvPr/>
          </p:nvSpPr>
          <p:spPr>
            <a:xfrm>
              <a:off x="8386922" y="2616657"/>
              <a:ext cx="2965476" cy="1383871"/>
            </a:xfrm>
            <a:prstGeom prst="rect">
              <a:avLst/>
            </a:prstGeom>
            <a:noFill/>
          </p:spPr>
          <p:txBody>
            <a:bodyPr wrap="square" rtlCol="0">
              <a:spAutoFit/>
              <a:scene3d>
                <a:camera prst="orthographicFront"/>
                <a:lightRig rig="threePt" dir="t"/>
              </a:scene3d>
              <a:sp3d contourW="12700"/>
            </a:bodyPr>
            <a:lstStyle>
              <a:defPPr>
                <a:defRPr lang="zh-CN"/>
              </a:defPPr>
              <a:lvl1pPr marR="0" lvl="0" indent="0" defTabSz="457200" fontAlgn="auto">
                <a:lnSpc>
                  <a:spcPct val="150000"/>
                </a:lnSpc>
                <a:spcBef>
                  <a:spcPts val="0"/>
                </a:spcBef>
                <a:spcAft>
                  <a:spcPts val="0"/>
                </a:spcAft>
                <a:buClrTx/>
                <a:buSzTx/>
                <a:buFontTx/>
                <a:buNone/>
                <a:defRPr kumimoji="0" sz="1000" b="0" i="0" u="none" strike="noStrike" kern="0" cap="none" spc="0" normalizeH="0" baseline="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defRPr>
              </a:lvl1pPr>
            </a:lstStyle>
            <a:p>
              <a:r>
                <a:rPr lang="zh-CN" altLang="en-US" sz="1400" dirty="0"/>
                <a:t>训练集</a:t>
              </a:r>
              <a:r>
                <a:rPr lang="zh-CN" altLang="en-US" sz="1400" dirty="0"/>
                <a:t>训练</a:t>
              </a:r>
              <a:r>
                <a:rPr lang="en-US" altLang="zh-CN" sz="1400" dirty="0"/>
                <a:t>40</a:t>
              </a:r>
              <a:r>
                <a:rPr lang="zh-CN" altLang="en-US" sz="1400" dirty="0"/>
                <a:t>轮</a:t>
              </a:r>
              <a:endParaRPr lang="zh-CN" altLang="en-US" sz="1400" dirty="0"/>
            </a:p>
            <a:p>
              <a:r>
                <a:rPr lang="zh-CN" altLang="en-US" sz="1400" dirty="0"/>
                <a:t>利用训练集训练完成的模型进行测试集验证，计算损失率、准确率、F1召回率、精确率、</a:t>
              </a:r>
              <a:r>
                <a:rPr lang="en-US" altLang="zh-CN" sz="1400" dirty="0"/>
                <a:t>AUC</a:t>
              </a:r>
              <a:r>
                <a:rPr lang="zh-CN" altLang="en-US" sz="1400" dirty="0"/>
                <a:t>，</a:t>
              </a:r>
              <a:r>
                <a:rPr lang="zh-CN" altLang="en-US" sz="1400" dirty="0"/>
                <a:t>并绘制ROC曲线</a:t>
              </a:r>
              <a:endParaRPr lang="zh-CN" altLang="en-US" sz="1400" dirty="0"/>
            </a:p>
          </p:txBody>
        </p:sp>
      </p:grpSp>
      <p:grpSp>
        <p:nvGrpSpPr>
          <p:cNvPr id="75" name="组合 74"/>
          <p:cNvGrpSpPr/>
          <p:nvPr/>
        </p:nvGrpSpPr>
        <p:grpSpPr>
          <a:xfrm>
            <a:off x="6525260" y="1605915"/>
            <a:ext cx="3610610" cy="979170"/>
            <a:chOff x="8436516" y="432829"/>
            <a:chExt cx="3865624" cy="2568497"/>
          </a:xfrm>
        </p:grpSpPr>
        <p:sp>
          <p:nvSpPr>
            <p:cNvPr id="76" name="矩形 75"/>
            <p:cNvSpPr/>
            <p:nvPr/>
          </p:nvSpPr>
          <p:spPr>
            <a:xfrm>
              <a:off x="9800189" y="432829"/>
              <a:ext cx="2501951" cy="1982173"/>
            </a:xfrm>
            <a:prstGeom prst="rect">
              <a:avLst/>
            </a:prstGeom>
          </p:spPr>
          <p:txBody>
            <a:bodyPr wrap="square">
              <a:spAutoFit/>
              <a:scene3d>
                <a:camera prst="orthographicFront"/>
                <a:lightRig rig="threePt" dir="t"/>
              </a:scene3d>
              <a:sp3d contourW="12700"/>
            </a:bodyPr>
            <a:lstStyle/>
            <a:p>
              <a:pPr marL="0" marR="0" lvl="0" indent="0" algn="l"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生成数据字典</a:t>
              </a:r>
              <a:endPar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endParaRPr>
            </a:p>
            <a:p>
              <a:pPr marL="0" marR="0" lvl="0" indent="0" algn="l"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序列化数据</a:t>
              </a:r>
              <a:endPar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endParaRPr>
            </a:p>
          </p:txBody>
        </p:sp>
        <p:sp>
          <p:nvSpPr>
            <p:cNvPr id="77" name="文本框 76"/>
            <p:cNvSpPr txBox="1"/>
            <p:nvPr/>
          </p:nvSpPr>
          <p:spPr>
            <a:xfrm>
              <a:off x="8436516" y="2587216"/>
              <a:ext cx="3200112" cy="414110"/>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r" defTabSz="457200" fontAlgn="auto">
                <a:lnSpc>
                  <a:spcPct val="150000"/>
                </a:lnSpc>
                <a:spcBef>
                  <a:spcPts val="0"/>
                </a:spcBef>
                <a:spcAft>
                  <a:spcPts val="0"/>
                </a:spcAft>
                <a:buClrTx/>
                <a:buSzTx/>
                <a:buFontTx/>
                <a:buNone/>
                <a:defRPr kumimoji="0" sz="1000" b="0" i="0" u="none" strike="noStrike" kern="0" cap="none" spc="0" normalizeH="0" baseline="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defRPr>
              </a:lvl1pPr>
            </a:lstStyle>
            <a:p>
              <a:pPr algn="l"/>
              <a:endParaRPr lang="en-US" altLang="zh-CN" sz="1400" dirty="0"/>
            </a:p>
          </p:txBody>
        </p:sp>
      </p:grpSp>
      <p:sp>
        <p:nvSpPr>
          <p:cNvPr id="78" name="zoom-tool_72585"/>
          <p:cNvSpPr>
            <a:spLocks noChangeAspect="1"/>
          </p:cNvSpPr>
          <p:nvPr/>
        </p:nvSpPr>
        <p:spPr bwMode="auto">
          <a:xfrm>
            <a:off x="5767224" y="3239547"/>
            <a:ext cx="609685"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rgbClr val="000000">
              <a:lumMod val="65000"/>
              <a:lumOff val="35000"/>
            </a:srgbClr>
          </a:solidFill>
          <a:ln>
            <a:noFill/>
          </a:ln>
        </p:spPr>
      </p:sp>
      <p:pic>
        <p:nvPicPr>
          <p:cNvPr id="79" name="图片 7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
        <p:nvSpPr>
          <p:cNvPr id="3" name="文本框 2"/>
          <p:cNvSpPr txBox="1"/>
          <p:nvPr/>
        </p:nvSpPr>
        <p:spPr>
          <a:xfrm>
            <a:off x="2111081" y="547312"/>
            <a:ext cx="4269353" cy="521970"/>
          </a:xfrm>
          <a:prstGeom prst="rect">
            <a:avLst/>
          </a:prstGeom>
          <a:noFill/>
        </p:spPr>
        <p:txBody>
          <a:bodyPr wrap="square" rtlCol="0">
            <a:spAutoFit/>
            <a:scene3d>
              <a:camera prst="orthographicFront"/>
              <a:lightRig rig="threePt" dir="t"/>
            </a:scene3d>
            <a:sp3d contourW="12700"/>
          </a:bodyPr>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二、主要流程</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grpSp>
        <p:nvGrpSpPr>
          <p:cNvPr id="5" name="组合 4"/>
          <p:cNvGrpSpPr/>
          <p:nvPr/>
        </p:nvGrpSpPr>
        <p:grpSpPr>
          <a:xfrm>
            <a:off x="8211820" y="3322634"/>
            <a:ext cx="3847418" cy="423406"/>
            <a:chOff x="2676" y="2562"/>
            <a:chExt cx="10571" cy="1039"/>
          </a:xfrm>
        </p:grpSpPr>
        <p:sp>
          <p:nvSpPr>
            <p:cNvPr id="67" name="矩形 66"/>
            <p:cNvSpPr/>
            <p:nvPr/>
          </p:nvSpPr>
          <p:spPr>
            <a:xfrm>
              <a:off x="2676" y="2731"/>
              <a:ext cx="3940" cy="667"/>
            </a:xfrm>
            <a:prstGeom prst="rect">
              <a:avLst/>
            </a:prstGeom>
          </p:spPr>
          <p:txBody>
            <a:bodyPr wrap="square">
              <a:spAutoFit/>
              <a:scene3d>
                <a:camera prst="orthographicFront"/>
                <a:lightRig rig="threePt" dir="t"/>
              </a:scene3d>
              <a:sp3d contourW="12700"/>
            </a:bodyPr>
            <a:lstStyle/>
            <a:p>
              <a:pPr marL="0" marR="0" lvl="0" indent="0" algn="r" defTabSz="4572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endParaRPr>
            </a:p>
          </p:txBody>
        </p:sp>
        <p:sp>
          <p:nvSpPr>
            <p:cNvPr id="4" name="矩形 3"/>
            <p:cNvSpPr/>
            <p:nvPr/>
          </p:nvSpPr>
          <p:spPr>
            <a:xfrm>
              <a:off x="3121" y="2562"/>
              <a:ext cx="10126" cy="1039"/>
            </a:xfrm>
            <a:prstGeom prst="rect">
              <a:avLst/>
            </a:prstGeom>
          </p:spPr>
          <p:txBody>
            <a:bodyPr wrap="square">
              <a:spAutoFit/>
              <a:scene3d>
                <a:camera prst="orthographicFront"/>
                <a:lightRig rig="threePt" dir="t"/>
              </a:scene3d>
              <a:sp3d contourW="12700"/>
            </a:bodyPr>
            <a:p>
              <a:pPr marL="0" marR="0" lvl="0" indent="0" algn="l"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定义长短期记忆网络</a:t>
              </a:r>
              <a:endPar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6" name="组合 5"/>
          <p:cNvGrpSpPr/>
          <p:nvPr/>
        </p:nvGrpSpPr>
        <p:grpSpPr>
          <a:xfrm>
            <a:off x="7341870" y="4859655"/>
            <a:ext cx="2965450" cy="1181100"/>
            <a:chOff x="12218" y="2519"/>
            <a:chExt cx="4670" cy="1860"/>
          </a:xfrm>
        </p:grpSpPr>
        <p:grpSp>
          <p:nvGrpSpPr>
            <p:cNvPr id="60" name="组合 59"/>
            <p:cNvGrpSpPr/>
            <p:nvPr/>
          </p:nvGrpSpPr>
          <p:grpSpPr>
            <a:xfrm>
              <a:off x="12218" y="2519"/>
              <a:ext cx="4670" cy="1861"/>
              <a:chOff x="8386922" y="2306460"/>
              <a:chExt cx="2965476" cy="1182041"/>
            </a:xfrm>
          </p:grpSpPr>
          <p:sp>
            <p:nvSpPr>
              <p:cNvPr id="61" name="矩形 60"/>
              <p:cNvSpPr/>
              <p:nvPr/>
            </p:nvSpPr>
            <p:spPr>
              <a:xfrm>
                <a:off x="8386922" y="2306460"/>
                <a:ext cx="2898775" cy="423545"/>
              </a:xfrm>
              <a:prstGeom prst="rect">
                <a:avLst/>
              </a:prstGeom>
            </p:spPr>
            <p:txBody>
              <a:bodyPr wrap="square">
                <a:spAutoFit/>
                <a:scene3d>
                  <a:camera prst="orthographicFront"/>
                  <a:lightRig rig="threePt" dir="t"/>
                </a:scene3d>
                <a:sp3d contourW="12700"/>
              </a:bodyPr>
              <a:lstStyle/>
              <a:p>
                <a:pPr marL="0" marR="0" lvl="0" indent="0"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定义损失函数和优化方法</a:t>
                </a:r>
                <a:endPar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endParaRPr>
              </a:p>
            </p:txBody>
          </p:sp>
          <p:sp>
            <p:nvSpPr>
              <p:cNvPr id="62" name="文本框 61"/>
              <p:cNvSpPr txBox="1"/>
              <p:nvPr/>
            </p:nvSpPr>
            <p:spPr>
              <a:xfrm>
                <a:off x="8386922" y="2751266"/>
                <a:ext cx="2965476" cy="737235"/>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r" defTabSz="457200" fontAlgn="auto">
                  <a:lnSpc>
                    <a:spcPct val="150000"/>
                  </a:lnSpc>
                  <a:spcBef>
                    <a:spcPts val="0"/>
                  </a:spcBef>
                  <a:spcAft>
                    <a:spcPts val="0"/>
                  </a:spcAft>
                  <a:buClrTx/>
                  <a:buSzTx/>
                  <a:buFontTx/>
                  <a:buNone/>
                  <a:defRPr kumimoji="0" sz="1000" b="0" i="0" u="none" strike="noStrike" kern="0" cap="none" spc="0" normalizeH="0" baseline="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defRPr>
                </a:lvl1pPr>
              </a:lstStyle>
              <a:p>
                <a:pPr algn="l"/>
                <a:r>
                  <a:rPr lang="zh-CN" altLang="en-US" sz="1400" dirty="0"/>
                  <a:t>交叉熵损失函数：</a:t>
                </a:r>
                <a:endParaRPr lang="zh-CN" altLang="en-US" sz="1400" dirty="0"/>
              </a:p>
              <a:p>
                <a:pPr algn="l"/>
                <a:r>
                  <a:rPr lang="zh-CN" altLang="en-US" sz="1400" dirty="0"/>
                  <a:t>Adagrad优化方法</a:t>
                </a:r>
                <a:endParaRPr lang="zh-CN" altLang="en-US" sz="1400" dirty="0"/>
              </a:p>
            </p:txBody>
          </p:sp>
        </p:grpSp>
        <p:graphicFrame>
          <p:nvGraphicFramePr>
            <p:cNvPr id="2" name="对象 -2147482613"/>
            <p:cNvGraphicFramePr>
              <a:graphicFrameLocks noChangeAspect="1"/>
            </p:cNvGraphicFramePr>
            <p:nvPr/>
          </p:nvGraphicFramePr>
          <p:xfrm>
            <a:off x="14589" y="3398"/>
            <a:ext cx="2299" cy="540"/>
          </p:xfrm>
          <a:graphic>
            <a:graphicData uri="http://schemas.openxmlformats.org/presentationml/2006/ole">
              <mc:AlternateContent xmlns:mc="http://schemas.openxmlformats.org/markup-compatibility/2006">
                <mc:Choice xmlns:v="urn:schemas-microsoft-com:vml" Requires="v">
                  <p:oleObj spid="_x0000_s3076" name="" r:id="rId2" imgW="1459865" imgH="342900" progId="Equation.KSEE3">
                    <p:embed/>
                  </p:oleObj>
                </mc:Choice>
                <mc:Fallback>
                  <p:oleObj name="" r:id="rId2" imgW="1459865" imgH="342900" progId="Equation.KSEE3">
                    <p:embed/>
                    <p:pic>
                      <p:nvPicPr>
                        <p:cNvPr id="0" name="图片 3075"/>
                        <p:cNvPicPr/>
                        <p:nvPr/>
                      </p:nvPicPr>
                      <p:blipFill>
                        <a:blip r:embed="rId3"/>
                        <a:stretch>
                          <a:fillRect/>
                        </a:stretch>
                      </p:blipFill>
                      <p:spPr>
                        <a:xfrm>
                          <a:off x="14589" y="3398"/>
                          <a:ext cx="2299" cy="540"/>
                        </a:xfrm>
                        <a:prstGeom prst="rect">
                          <a:avLst/>
                        </a:prstGeom>
                        <a:noFill/>
                        <a:ln w="38100">
                          <a:noFill/>
                          <a:miter/>
                        </a:ln>
                      </p:spPr>
                    </p:pic>
                  </p:oleObj>
                </mc:Fallback>
              </mc:AlternateContent>
            </a:graphicData>
          </a:graphic>
        </p:graphicFrame>
      </p:gr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4526916" y="112395"/>
            <a:ext cx="4821554" cy="1573659"/>
            <a:chOff x="-387882" y="4989708"/>
            <a:chExt cx="3687269" cy="1573828"/>
          </a:xfrm>
        </p:grpSpPr>
        <p:sp>
          <p:nvSpPr>
            <p:cNvPr id="65" name="矩形 64"/>
            <p:cNvSpPr/>
            <p:nvPr/>
          </p:nvSpPr>
          <p:spPr>
            <a:xfrm>
              <a:off x="51360" y="5641417"/>
              <a:ext cx="3248027" cy="922119"/>
            </a:xfrm>
            <a:prstGeom prst="rect">
              <a:avLst/>
            </a:prstGeom>
          </p:spPr>
          <p:txBody>
            <a:bodyPr wrap="square">
              <a:spAutoFit/>
              <a:scene3d>
                <a:camera prst="orthographicFront"/>
                <a:lightRig rig="threePt" dir="t"/>
              </a:scene3d>
              <a:sp3d contourW="12700"/>
            </a:bodyPr>
            <a:lstStyle/>
            <a:p>
              <a:pPr algn="l"/>
              <a:r>
                <a:rPr lang="en-US" altLang="zh-CN" dirty="0">
                  <a:sym typeface="+mn-ea"/>
                </a:rPr>
                <a:t>读取全部数据 - </a:t>
              </a:r>
              <a:r>
                <a:rPr lang="zh-CN" altLang="en-US" dirty="0">
                  <a:sym typeface="+mn-ea"/>
                </a:rPr>
                <a:t>分词 </a:t>
              </a:r>
              <a:r>
                <a:rPr lang="en-US" altLang="zh-CN" dirty="0">
                  <a:sym typeface="+mn-ea"/>
                </a:rPr>
                <a:t>- </a:t>
              </a:r>
              <a:r>
                <a:rPr lang="en-US" altLang="zh-CN" dirty="0">
                  <a:sym typeface="+mn-ea"/>
                </a:rPr>
                <a:t>转换为元组（去重）- 转换为字典（一个词对应一个数字）- 添加未知字符 - 保存到本地</a:t>
              </a:r>
              <a:endParaRPr lang="en-US" altLang="zh-CN" dirty="0">
                <a:solidFill>
                  <a:srgbClr val="FFFFFF">
                    <a:lumMod val="50000"/>
                  </a:srgbClr>
                </a:solidFill>
                <a:latin typeface="思源黑体 CN Medium" panose="020B0600000000000000" pitchFamily="34" charset="-122"/>
                <a:ea typeface="思源黑体 CN Medium" panose="020B0600000000000000" pitchFamily="34" charset="-122"/>
                <a:cs typeface="+mn-ea"/>
                <a:sym typeface="+mn-ea"/>
              </a:endParaRPr>
            </a:p>
          </p:txBody>
        </p:sp>
        <p:sp>
          <p:nvSpPr>
            <p:cNvPr id="66" name="矩形 65"/>
            <p:cNvSpPr/>
            <p:nvPr/>
          </p:nvSpPr>
          <p:spPr>
            <a:xfrm>
              <a:off x="-387882" y="4989708"/>
              <a:ext cx="3368040" cy="607760"/>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2800"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三</a:t>
              </a:r>
              <a:r>
                <a:rPr lang="en-US" altLang="zh-CN" sz="2800"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a:t>
              </a:r>
              <a:r>
                <a:rPr lang="zh-CN" altLang="en-US" sz="2800"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生成数据字典</a:t>
              </a:r>
              <a:endParaRPr lang="zh-CN" altLang="en-US" sz="2800"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endParaRPr>
            </a:p>
          </p:txBody>
        </p:sp>
      </p:grpSp>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pic>
        <p:nvPicPr>
          <p:cNvPr id="3" name="图片 2"/>
          <p:cNvPicPr>
            <a:picLocks noChangeAspect="1"/>
          </p:cNvPicPr>
          <p:nvPr/>
        </p:nvPicPr>
        <p:blipFill>
          <a:blip r:embed="rId2"/>
          <a:srcRect l="43889" t="3366" b="59870"/>
          <a:stretch>
            <a:fillRect/>
          </a:stretch>
        </p:blipFill>
        <p:spPr>
          <a:xfrm>
            <a:off x="5431790" y="2457450"/>
            <a:ext cx="6513830" cy="2773045"/>
          </a:xfrm>
          <a:prstGeom prst="rect">
            <a:avLst/>
          </a:prstGeom>
        </p:spPr>
      </p:pic>
      <p:pic>
        <p:nvPicPr>
          <p:cNvPr id="6" name="图片 5"/>
          <p:cNvPicPr>
            <a:picLocks noChangeAspect="1"/>
          </p:cNvPicPr>
          <p:nvPr/>
        </p:nvPicPr>
        <p:blipFill>
          <a:blip r:embed="rId3"/>
          <a:srcRect l="10180" t="20872" r="9022" b="14826"/>
          <a:stretch>
            <a:fillRect/>
          </a:stretch>
        </p:blipFill>
        <p:spPr>
          <a:xfrm>
            <a:off x="314325" y="1201420"/>
            <a:ext cx="3898265" cy="984250"/>
          </a:xfrm>
          <a:prstGeom prst="rect">
            <a:avLst/>
          </a:prstGeom>
        </p:spPr>
      </p:pic>
      <p:pic>
        <p:nvPicPr>
          <p:cNvPr id="7" name="图片 6"/>
          <p:cNvPicPr>
            <a:picLocks noChangeAspect="1"/>
          </p:cNvPicPr>
          <p:nvPr/>
        </p:nvPicPr>
        <p:blipFill>
          <a:blip r:embed="rId4"/>
          <a:srcRect l="4133" t="2055" r="16146" b="3724"/>
          <a:stretch>
            <a:fillRect/>
          </a:stretch>
        </p:blipFill>
        <p:spPr>
          <a:xfrm>
            <a:off x="314325" y="2413635"/>
            <a:ext cx="4392930" cy="4399280"/>
          </a:xfrm>
          <a:prstGeom prst="rect">
            <a:avLst/>
          </a:prstGeom>
        </p:spPr>
      </p:pic>
    </p:spTree>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02870" y="1673225"/>
            <a:ext cx="9284335" cy="4500880"/>
          </a:xfrm>
          <a:prstGeom prst="rect">
            <a:avLst/>
          </a:prstGeom>
        </p:spPr>
      </p:pic>
      <p:sp>
        <p:nvSpPr>
          <p:cNvPr id="66" name="矩形 65"/>
          <p:cNvSpPr/>
          <p:nvPr/>
        </p:nvSpPr>
        <p:spPr>
          <a:xfrm>
            <a:off x="4173220" y="461645"/>
            <a:ext cx="4559935" cy="607695"/>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2800"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四</a:t>
            </a:r>
            <a:r>
              <a:rPr lang="en-US" altLang="zh-CN" sz="2800"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a:t>
            </a:r>
            <a:r>
              <a:rPr lang="zh-CN" altLang="en-US" sz="2800"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生成序列化数据</a:t>
            </a:r>
            <a:endParaRPr lang="zh-CN" altLang="en-US" sz="2800"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endParaRPr>
          </a:p>
        </p:txBody>
      </p:sp>
      <p:pic>
        <p:nvPicPr>
          <p:cNvPr id="76" name="图片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pic>
        <p:nvPicPr>
          <p:cNvPr id="4" name="图片 3"/>
          <p:cNvPicPr>
            <a:picLocks noChangeAspect="1"/>
          </p:cNvPicPr>
          <p:nvPr/>
        </p:nvPicPr>
        <p:blipFill>
          <a:blip r:embed="rId3"/>
          <a:srcRect b="25803"/>
          <a:stretch>
            <a:fillRect/>
          </a:stretch>
        </p:blipFill>
        <p:spPr>
          <a:xfrm>
            <a:off x="4874895" y="2881630"/>
            <a:ext cx="7280275" cy="2122805"/>
          </a:xfrm>
          <a:prstGeom prst="rect">
            <a:avLst/>
          </a:prstGeom>
        </p:spPr>
      </p:pic>
    </p:spTree>
  </p:cSld>
  <p:clrMapOvr>
    <a:masterClrMapping/>
  </p:clrMapOvr>
  <p:transition>
    <p:comb/>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29366" y="290772"/>
            <a:ext cx="4269353" cy="52197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五</a:t>
            </a:r>
            <a:r>
              <a:rPr lang="en-US" altLang="zh-CN"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定义长短期记忆网络</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grpSp>
        <p:nvGrpSpPr>
          <p:cNvPr id="9" name="组合 8"/>
          <p:cNvGrpSpPr/>
          <p:nvPr/>
        </p:nvGrpSpPr>
        <p:grpSpPr>
          <a:xfrm>
            <a:off x="50512" y="1945098"/>
            <a:ext cx="4311651" cy="1706880"/>
            <a:chOff x="3124433" y="2002833"/>
            <a:chExt cx="1872659" cy="1707990"/>
          </a:xfrm>
        </p:grpSpPr>
        <p:sp>
          <p:nvSpPr>
            <p:cNvPr id="10" name="矩形 9"/>
            <p:cNvSpPr/>
            <p:nvPr/>
          </p:nvSpPr>
          <p:spPr bwMode="auto">
            <a:xfrm>
              <a:off x="3124433" y="2002833"/>
              <a:ext cx="1872659" cy="1707990"/>
            </a:xfrm>
            <a:prstGeom prst="rect">
              <a:avLst/>
            </a:prstGeom>
          </p:spPr>
          <p:txBody>
            <a:bodyPr wrap="square">
              <a:spAutoFit/>
              <a:scene3d>
                <a:camera prst="orthographicFront"/>
                <a:lightRig rig="threePt" dir="t"/>
              </a:scene3d>
              <a:sp3d contourW="12700"/>
            </a:bodyPr>
            <a:lstStyle/>
            <a:p>
              <a:pPr algn="l" defTabSz="457200">
                <a:lnSpc>
                  <a:spcPct val="150000"/>
                </a:lnSpc>
              </a:pPr>
              <a:r>
                <a:rPr lang="en-US" altLang="zh-CN" sz="1400" dirty="0">
                  <a:solidFill>
                    <a:srgbClr val="000000">
                      <a:lumMod val="75000"/>
                      <a:lumOff val="25000"/>
                    </a:srgbClr>
                  </a:solidFill>
                  <a:latin typeface="思源黑体 CN Medium" panose="020B0600000000000000" pitchFamily="34" charset="-122"/>
                  <a:ea typeface="思源黑体 CN Medium" panose="020B0600000000000000" pitchFamily="34" charset="-122"/>
                </a:rPr>
                <a:t>API</a:t>
              </a:r>
              <a:r>
                <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rPr>
                <a:t>：</a:t>
              </a:r>
              <a:r>
                <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rPr>
                <a:t>dynamic_lstm接口实现了 LSTM</a:t>
              </a:r>
              <a:endPar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a:p>
              <a:pPr algn="l" defTabSz="457200">
                <a:lnSpc>
                  <a:spcPct val="150000"/>
                </a:lnSpc>
              </a:pPr>
              <a:r>
                <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rPr>
                <a:t>lstm1, _ = fluid.layers.dynamic_lstm(input=fc1,         size=4*hidden_size)</a:t>
              </a:r>
              <a:endPar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a:p>
              <a:pPr algn="l" defTabSz="457200">
                <a:lnSpc>
                  <a:spcPct val="150000"/>
                </a:lnSpc>
              </a:pPr>
              <a:r>
                <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sym typeface="+mn-ea"/>
                </a:rPr>
                <a:t>lstm1接收每一个隐藏状态，即</a:t>
              </a:r>
              <a:r>
                <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sym typeface="+mn-ea"/>
                </a:rPr>
                <a:t>LSTM的神经元状态</a:t>
              </a:r>
              <a:endPar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a:p>
              <a:pPr algn="l" defTabSz="457200">
                <a:lnSpc>
                  <a:spcPct val="150000"/>
                </a:lnSpc>
              </a:pPr>
              <a:endPar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sp>
          <p:nvSpPr>
            <p:cNvPr id="11" name="文本框 10"/>
            <p:cNvSpPr txBox="1"/>
            <p:nvPr/>
          </p:nvSpPr>
          <p:spPr>
            <a:xfrm>
              <a:off x="3211309" y="3299618"/>
              <a:ext cx="1706754" cy="337185"/>
            </a:xfrm>
            <a:prstGeom prst="rect">
              <a:avLst/>
            </a:prstGeom>
            <a:noFill/>
          </p:spPr>
          <p:txBody>
            <a:bodyPr wrap="square" rtlCol="0">
              <a:spAutoFit/>
              <a:scene3d>
                <a:camera prst="orthographicFront"/>
                <a:lightRig rig="threePt" dir="t"/>
              </a:scene3d>
              <a:sp3d contourW="12700"/>
            </a:bodyPr>
            <a:lstStyle/>
            <a:p>
              <a:pPr algn="r" defTabSz="457200"/>
              <a:endPar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grpSp>
      <p:grpSp>
        <p:nvGrpSpPr>
          <p:cNvPr id="12" name="组合 11"/>
          <p:cNvGrpSpPr/>
          <p:nvPr/>
        </p:nvGrpSpPr>
        <p:grpSpPr>
          <a:xfrm>
            <a:off x="-267441" y="3957320"/>
            <a:ext cx="4823566" cy="2424507"/>
            <a:chOff x="2919765" y="3408233"/>
            <a:chExt cx="1967844" cy="2426154"/>
          </a:xfrm>
        </p:grpSpPr>
        <p:sp>
          <p:nvSpPr>
            <p:cNvPr id="13" name="矩形 12"/>
            <p:cNvSpPr/>
            <p:nvPr/>
          </p:nvSpPr>
          <p:spPr bwMode="auto">
            <a:xfrm>
              <a:off x="3103480" y="3895051"/>
              <a:ext cx="1784129" cy="1939336"/>
            </a:xfrm>
            <a:prstGeom prst="rect">
              <a:avLst/>
            </a:prstGeom>
          </p:spPr>
          <p:txBody>
            <a:bodyPr wrap="square">
              <a:spAutoFit/>
              <a:scene3d>
                <a:camera prst="orthographicFront"/>
                <a:lightRig rig="threePt" dir="t"/>
              </a:scene3d>
              <a:sp3d contourW="12700"/>
            </a:bodyPr>
            <a:lstStyle/>
            <a:p>
              <a:pPr algn="l" defTabSz="457200">
                <a:lnSpc>
                  <a:spcPct val="150000"/>
                </a:lnSpc>
                <a:defRPr/>
              </a:pPr>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词嵌入，用来把句子中每个词转换成向量 </a:t>
              </a:r>
              <a:endPar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a:p>
              <a:pPr algn="l" defTabSz="457200">
                <a:lnSpc>
                  <a:spcPct val="150000"/>
                </a:lnSpc>
                <a:defRPr/>
              </a:pPr>
              <a:r>
                <a:rPr lang="en-US" altLang="zh-CN"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paddle.</a:t>
              </a:r>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fluid.layers.embedding(input=ipt, size=[input_dim, 128], is_sparse=True)</a:t>
              </a:r>
              <a:endPar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a:p>
              <a:pPr algn="l" defTabSz="457200">
                <a:lnSpc>
                  <a:spcPct val="150000"/>
                </a:lnSpc>
                <a:defRPr/>
              </a:pPr>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sym typeface="+mn-ea"/>
                </a:rPr>
                <a:t>（input_dim代表</a:t>
              </a:r>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词表大小, </a:t>
              </a:r>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sym typeface="+mn-ea"/>
                </a:rPr>
                <a:t>128</a:t>
              </a:r>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为embedding层维度）</a:t>
              </a:r>
              <a:endPar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2919765" y="3408233"/>
              <a:ext cx="1706754" cy="399051"/>
            </a:xfrm>
            <a:prstGeom prst="rect">
              <a:avLst/>
            </a:prstGeom>
            <a:noFill/>
          </p:spPr>
          <p:txBody>
            <a:bodyPr wrap="square" rtlCol="0">
              <a:spAutoFit/>
              <a:scene3d>
                <a:camera prst="orthographicFront"/>
                <a:lightRig rig="threePt" dir="t"/>
              </a:scene3d>
              <a:sp3d contourW="12700"/>
            </a:bodyPr>
            <a:lstStyle/>
            <a:p>
              <a:pPr algn="r" defTabSz="457200"/>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embedding层与</a:t>
              </a:r>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sym typeface="+mn-ea"/>
                </a:rPr>
                <a:t>全连接层</a:t>
              </a:r>
              <a:endPar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sym typeface="+mn-ea"/>
              </a:endParaRPr>
            </a:p>
          </p:txBody>
        </p:sp>
      </p:grpSp>
      <p:grpSp>
        <p:nvGrpSpPr>
          <p:cNvPr id="15" name="组合 14"/>
          <p:cNvGrpSpPr/>
          <p:nvPr/>
        </p:nvGrpSpPr>
        <p:grpSpPr>
          <a:xfrm>
            <a:off x="4320104" y="1874703"/>
            <a:ext cx="1610027" cy="1664294"/>
            <a:chOff x="4362649" y="1819458"/>
            <a:chExt cx="1610027" cy="1664294"/>
          </a:xfrm>
        </p:grpSpPr>
        <p:sp>
          <p:nvSpPr>
            <p:cNvPr id="16" name="任意多边形: 形状 15"/>
            <p:cNvSpPr/>
            <p:nvPr/>
          </p:nvSpPr>
          <p:spPr>
            <a:xfrm>
              <a:off x="4362649" y="1819458"/>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9BA4F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17" name="椭圆 21"/>
            <p:cNvSpPr/>
            <p:nvPr/>
          </p:nvSpPr>
          <p:spPr>
            <a:xfrm>
              <a:off x="4957864" y="2399542"/>
              <a:ext cx="419597" cy="504126"/>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grpSp>
      <p:grpSp>
        <p:nvGrpSpPr>
          <p:cNvPr id="18" name="组合 17"/>
          <p:cNvGrpSpPr/>
          <p:nvPr/>
        </p:nvGrpSpPr>
        <p:grpSpPr>
          <a:xfrm>
            <a:off x="4320104" y="3958201"/>
            <a:ext cx="1610027" cy="1664294"/>
            <a:chOff x="4362649" y="3609586"/>
            <a:chExt cx="1610027" cy="1664294"/>
          </a:xfrm>
        </p:grpSpPr>
        <p:sp>
          <p:nvSpPr>
            <p:cNvPr id="19" name="任意多边形: 形状 18"/>
            <p:cNvSpPr/>
            <p:nvPr/>
          </p:nvSpPr>
          <p:spPr>
            <a:xfrm>
              <a:off x="4362649" y="3609586"/>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9FCEF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20" name="椭圆 22"/>
            <p:cNvSpPr/>
            <p:nvPr/>
          </p:nvSpPr>
          <p:spPr>
            <a:xfrm>
              <a:off x="4915600" y="4190070"/>
              <a:ext cx="504125" cy="503325"/>
            </a:xfrm>
            <a:custGeom>
              <a:avLst/>
              <a:gdLst>
                <a:gd name="connsiteX0" fmla="*/ 138699 w 603657"/>
                <a:gd name="connsiteY0" fmla="*/ 230325 h 602699"/>
                <a:gd name="connsiteX1" fmla="*/ 369371 w 603657"/>
                <a:gd name="connsiteY1" fmla="*/ 230325 h 602699"/>
                <a:gd name="connsiteX2" fmla="*/ 392837 w 603657"/>
                <a:gd name="connsiteY2" fmla="*/ 253753 h 602699"/>
                <a:gd name="connsiteX3" fmla="*/ 369371 w 603657"/>
                <a:gd name="connsiteY3" fmla="*/ 277180 h 602699"/>
                <a:gd name="connsiteX4" fmla="*/ 138699 w 603657"/>
                <a:gd name="connsiteY4" fmla="*/ 277180 h 602699"/>
                <a:gd name="connsiteX5" fmla="*/ 115233 w 603657"/>
                <a:gd name="connsiteY5" fmla="*/ 253753 h 602699"/>
                <a:gd name="connsiteX6" fmla="*/ 138699 w 603657"/>
                <a:gd name="connsiteY6" fmla="*/ 230325 h 602699"/>
                <a:gd name="connsiteX7" fmla="*/ 254159 w 603657"/>
                <a:gd name="connsiteY7" fmla="*/ 46866 h 602699"/>
                <a:gd name="connsiteX8" fmla="*/ 46936 w 603657"/>
                <a:gd name="connsiteY8" fmla="*/ 253780 h 602699"/>
                <a:gd name="connsiteX9" fmla="*/ 254159 w 603657"/>
                <a:gd name="connsiteY9" fmla="*/ 460460 h 602699"/>
                <a:gd name="connsiteX10" fmla="*/ 461147 w 603657"/>
                <a:gd name="connsiteY10" fmla="*/ 253780 h 602699"/>
                <a:gd name="connsiteX11" fmla="*/ 254159 w 603657"/>
                <a:gd name="connsiteY11" fmla="*/ 46866 h 602699"/>
                <a:gd name="connsiteX12" fmla="*/ 254159 w 603657"/>
                <a:gd name="connsiteY12" fmla="*/ 0 h 602699"/>
                <a:gd name="connsiteX13" fmla="*/ 508083 w 603657"/>
                <a:gd name="connsiteY13" fmla="*/ 253780 h 602699"/>
                <a:gd name="connsiteX14" fmla="*/ 449413 w 603657"/>
                <a:gd name="connsiteY14" fmla="*/ 415703 h 602699"/>
                <a:gd name="connsiteX15" fmla="*/ 596793 w 603657"/>
                <a:gd name="connsiteY15" fmla="*/ 562629 h 602699"/>
                <a:gd name="connsiteX16" fmla="*/ 596793 w 603657"/>
                <a:gd name="connsiteY16" fmla="*/ 595904 h 602699"/>
                <a:gd name="connsiteX17" fmla="*/ 580130 w 603657"/>
                <a:gd name="connsiteY17" fmla="*/ 602699 h 602699"/>
                <a:gd name="connsiteX18" fmla="*/ 563468 w 603657"/>
                <a:gd name="connsiteY18" fmla="*/ 595904 h 602699"/>
                <a:gd name="connsiteX19" fmla="*/ 416323 w 603657"/>
                <a:gd name="connsiteY19" fmla="*/ 448744 h 602699"/>
                <a:gd name="connsiteX20" fmla="*/ 254159 w 603657"/>
                <a:gd name="connsiteY20" fmla="*/ 507326 h 602699"/>
                <a:gd name="connsiteX21" fmla="*/ 0 w 603657"/>
                <a:gd name="connsiteY21" fmla="*/ 253780 h 602699"/>
                <a:gd name="connsiteX22" fmla="*/ 254159 w 603657"/>
                <a:gd name="connsiteY22" fmla="*/ 0 h 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3657" h="602699">
                  <a:moveTo>
                    <a:pt x="138699" y="230325"/>
                  </a:moveTo>
                  <a:lnTo>
                    <a:pt x="369371" y="230325"/>
                  </a:lnTo>
                  <a:cubicBezTo>
                    <a:pt x="382277" y="230325"/>
                    <a:pt x="392837" y="240633"/>
                    <a:pt x="392837" y="253753"/>
                  </a:cubicBezTo>
                  <a:cubicBezTo>
                    <a:pt x="392837" y="266638"/>
                    <a:pt x="382277" y="277180"/>
                    <a:pt x="369371" y="277180"/>
                  </a:cubicBezTo>
                  <a:lnTo>
                    <a:pt x="138699" y="277180"/>
                  </a:lnTo>
                  <a:cubicBezTo>
                    <a:pt x="125793" y="277180"/>
                    <a:pt x="115233" y="266638"/>
                    <a:pt x="115233" y="253753"/>
                  </a:cubicBezTo>
                  <a:cubicBezTo>
                    <a:pt x="115233" y="240633"/>
                    <a:pt x="125793" y="230325"/>
                    <a:pt x="138699" y="230325"/>
                  </a:cubicBezTo>
                  <a:close/>
                  <a:moveTo>
                    <a:pt x="254159" y="46866"/>
                  </a:moveTo>
                  <a:cubicBezTo>
                    <a:pt x="139870" y="46866"/>
                    <a:pt x="46936" y="139661"/>
                    <a:pt x="46936" y="253780"/>
                  </a:cubicBezTo>
                  <a:cubicBezTo>
                    <a:pt x="46936" y="367665"/>
                    <a:pt x="139870" y="460460"/>
                    <a:pt x="254159" y="460460"/>
                  </a:cubicBezTo>
                  <a:cubicBezTo>
                    <a:pt x="368214" y="460460"/>
                    <a:pt x="461147" y="367665"/>
                    <a:pt x="461147" y="253780"/>
                  </a:cubicBezTo>
                  <a:cubicBezTo>
                    <a:pt x="461147" y="139661"/>
                    <a:pt x="368214" y="46866"/>
                    <a:pt x="254159" y="46866"/>
                  </a:cubicBezTo>
                  <a:close/>
                  <a:moveTo>
                    <a:pt x="254159" y="0"/>
                  </a:moveTo>
                  <a:cubicBezTo>
                    <a:pt x="394029" y="0"/>
                    <a:pt x="508083" y="113885"/>
                    <a:pt x="508083" y="253780"/>
                  </a:cubicBezTo>
                  <a:cubicBezTo>
                    <a:pt x="508083" y="315175"/>
                    <a:pt x="486023" y="371649"/>
                    <a:pt x="449413" y="415703"/>
                  </a:cubicBezTo>
                  <a:lnTo>
                    <a:pt x="596793" y="562629"/>
                  </a:lnTo>
                  <a:cubicBezTo>
                    <a:pt x="605945" y="571767"/>
                    <a:pt x="605945" y="586765"/>
                    <a:pt x="596793" y="595904"/>
                  </a:cubicBezTo>
                  <a:cubicBezTo>
                    <a:pt x="592099" y="600356"/>
                    <a:pt x="586232" y="602699"/>
                    <a:pt x="580130" y="602699"/>
                  </a:cubicBezTo>
                  <a:cubicBezTo>
                    <a:pt x="574029" y="602699"/>
                    <a:pt x="568162" y="600356"/>
                    <a:pt x="563468" y="595904"/>
                  </a:cubicBezTo>
                  <a:lnTo>
                    <a:pt x="416323" y="448744"/>
                  </a:lnTo>
                  <a:cubicBezTo>
                    <a:pt x="372203" y="485299"/>
                    <a:pt x="315645" y="507326"/>
                    <a:pt x="254159" y="507326"/>
                  </a:cubicBezTo>
                  <a:cubicBezTo>
                    <a:pt x="114055" y="507326"/>
                    <a:pt x="0" y="393442"/>
                    <a:pt x="0" y="253780"/>
                  </a:cubicBezTo>
                  <a:cubicBezTo>
                    <a:pt x="0" y="113885"/>
                    <a:pt x="114055" y="0"/>
                    <a:pt x="254159" y="0"/>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grpSp>
      <p:grpSp>
        <p:nvGrpSpPr>
          <p:cNvPr id="21" name="组合 20"/>
          <p:cNvGrpSpPr/>
          <p:nvPr/>
        </p:nvGrpSpPr>
        <p:grpSpPr>
          <a:xfrm>
            <a:off x="6152848" y="1882323"/>
            <a:ext cx="1610027" cy="1664294"/>
            <a:chOff x="6235398" y="1819458"/>
            <a:chExt cx="1610027" cy="1664294"/>
          </a:xfrm>
        </p:grpSpPr>
        <p:sp>
          <p:nvSpPr>
            <p:cNvPr id="22" name="任意多边形: 形状 21"/>
            <p:cNvSpPr/>
            <p:nvPr/>
          </p:nvSpPr>
          <p:spPr>
            <a:xfrm>
              <a:off x="6235398" y="1819458"/>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9FCEF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23" name="椭圆 23"/>
            <p:cNvSpPr/>
            <p:nvPr/>
          </p:nvSpPr>
          <p:spPr>
            <a:xfrm>
              <a:off x="6811074" y="2407131"/>
              <a:ext cx="504126" cy="488949"/>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grpSp>
      <p:grpSp>
        <p:nvGrpSpPr>
          <p:cNvPr id="24" name="组合 23"/>
          <p:cNvGrpSpPr/>
          <p:nvPr/>
        </p:nvGrpSpPr>
        <p:grpSpPr>
          <a:xfrm>
            <a:off x="6288738" y="3957566"/>
            <a:ext cx="1610027" cy="1664294"/>
            <a:chOff x="6235398" y="3609586"/>
            <a:chExt cx="1610027" cy="1664294"/>
          </a:xfrm>
        </p:grpSpPr>
        <p:sp>
          <p:nvSpPr>
            <p:cNvPr id="25" name="任意多边形: 形状 24"/>
            <p:cNvSpPr/>
            <p:nvPr/>
          </p:nvSpPr>
          <p:spPr>
            <a:xfrm>
              <a:off x="6235398" y="3609586"/>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9BA4F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26" name="椭圆 24"/>
            <p:cNvSpPr/>
            <p:nvPr/>
          </p:nvSpPr>
          <p:spPr>
            <a:xfrm>
              <a:off x="6811074" y="4190051"/>
              <a:ext cx="504126" cy="503363"/>
            </a:xfrm>
            <a:custGeom>
              <a:avLst/>
              <a:gdLst>
                <a:gd name="connsiteX0" fmla="*/ 288111 w 575551"/>
                <a:gd name="connsiteY0" fmla="*/ 195956 h 574680"/>
                <a:gd name="connsiteX1" fmla="*/ 250987 w 575551"/>
                <a:gd name="connsiteY1" fmla="*/ 204012 h 574680"/>
                <a:gd name="connsiteX2" fmla="*/ 204180 w 575551"/>
                <a:gd name="connsiteY2" fmla="*/ 324853 h 574680"/>
                <a:gd name="connsiteX3" fmla="*/ 288111 w 575551"/>
                <a:gd name="connsiteY3" fmla="*/ 378828 h 574680"/>
                <a:gd name="connsiteX4" fmla="*/ 325234 w 575551"/>
                <a:gd name="connsiteY4" fmla="*/ 370772 h 574680"/>
                <a:gd name="connsiteX5" fmla="*/ 371234 w 575551"/>
                <a:gd name="connsiteY5" fmla="*/ 250737 h 574680"/>
                <a:gd name="connsiteX6" fmla="*/ 288111 w 575551"/>
                <a:gd name="connsiteY6" fmla="*/ 195956 h 574680"/>
                <a:gd name="connsiteX7" fmla="*/ 288111 w 575551"/>
                <a:gd name="connsiteY7" fmla="*/ 163732 h 574680"/>
                <a:gd name="connsiteX8" fmla="*/ 401094 w 575551"/>
                <a:gd name="connsiteY8" fmla="*/ 237042 h 574680"/>
                <a:gd name="connsiteX9" fmla="*/ 338146 w 575551"/>
                <a:gd name="connsiteY9" fmla="*/ 400579 h 574680"/>
                <a:gd name="connsiteX10" fmla="*/ 288111 w 575551"/>
                <a:gd name="connsiteY10" fmla="*/ 411052 h 574680"/>
                <a:gd name="connsiteX11" fmla="*/ 175127 w 575551"/>
                <a:gd name="connsiteY11" fmla="*/ 337742 h 574680"/>
                <a:gd name="connsiteX12" fmla="*/ 237268 w 575551"/>
                <a:gd name="connsiteY12" fmla="*/ 175011 h 574680"/>
                <a:gd name="connsiteX13" fmla="*/ 288111 w 575551"/>
                <a:gd name="connsiteY13" fmla="*/ 163732 h 574680"/>
                <a:gd name="connsiteX14" fmla="*/ 307478 w 575551"/>
                <a:gd name="connsiteY14" fmla="*/ 33198 h 574680"/>
                <a:gd name="connsiteX15" fmla="*/ 260674 w 575551"/>
                <a:gd name="connsiteY15" fmla="*/ 34004 h 574680"/>
                <a:gd name="connsiteX16" fmla="*/ 255025 w 575551"/>
                <a:gd name="connsiteY16" fmla="*/ 64624 h 574680"/>
                <a:gd name="connsiteX17" fmla="*/ 179171 w 575551"/>
                <a:gd name="connsiteY17" fmla="*/ 116999 h 574680"/>
                <a:gd name="connsiteX18" fmla="*/ 150120 w 575551"/>
                <a:gd name="connsiteY18" fmla="*/ 111359 h 574680"/>
                <a:gd name="connsiteX19" fmla="*/ 121876 w 575551"/>
                <a:gd name="connsiteY19" fmla="*/ 93631 h 574680"/>
                <a:gd name="connsiteX20" fmla="*/ 88791 w 575551"/>
                <a:gd name="connsiteY20" fmla="*/ 127474 h 574680"/>
                <a:gd name="connsiteX21" fmla="*/ 107351 w 575551"/>
                <a:gd name="connsiteY21" fmla="*/ 153259 h 574680"/>
                <a:gd name="connsiteX22" fmla="*/ 108965 w 575551"/>
                <a:gd name="connsiteY22" fmla="*/ 215304 h 574680"/>
                <a:gd name="connsiteX23" fmla="*/ 66196 w 575551"/>
                <a:gd name="connsiteY23" fmla="*/ 260427 h 574680"/>
                <a:gd name="connsiteX24" fmla="*/ 33110 w 575551"/>
                <a:gd name="connsiteY24" fmla="*/ 267679 h 574680"/>
                <a:gd name="connsiteX25" fmla="*/ 33917 w 575551"/>
                <a:gd name="connsiteY25" fmla="*/ 314414 h 574680"/>
                <a:gd name="connsiteX26" fmla="*/ 65389 w 575551"/>
                <a:gd name="connsiteY26" fmla="*/ 320055 h 574680"/>
                <a:gd name="connsiteX27" fmla="*/ 110579 w 575551"/>
                <a:gd name="connsiteY27" fmla="*/ 362761 h 574680"/>
                <a:gd name="connsiteX28" fmla="*/ 112193 w 575551"/>
                <a:gd name="connsiteY28" fmla="*/ 424806 h 574680"/>
                <a:gd name="connsiteX29" fmla="*/ 93633 w 575551"/>
                <a:gd name="connsiteY29" fmla="*/ 453008 h 574680"/>
                <a:gd name="connsiteX30" fmla="*/ 127525 w 575551"/>
                <a:gd name="connsiteY30" fmla="*/ 486045 h 574680"/>
                <a:gd name="connsiteX31" fmla="*/ 154155 w 575551"/>
                <a:gd name="connsiteY31" fmla="*/ 467512 h 574680"/>
                <a:gd name="connsiteX32" fmla="*/ 187240 w 575551"/>
                <a:gd name="connsiteY32" fmla="*/ 460260 h 574680"/>
                <a:gd name="connsiteX33" fmla="*/ 261481 w 575551"/>
                <a:gd name="connsiteY33" fmla="*/ 508606 h 574680"/>
                <a:gd name="connsiteX34" fmla="*/ 268743 w 575551"/>
                <a:gd name="connsiteY34" fmla="*/ 541643 h 574680"/>
                <a:gd name="connsiteX35" fmla="*/ 315547 w 575551"/>
                <a:gd name="connsiteY35" fmla="*/ 541643 h 574680"/>
                <a:gd name="connsiteX36" fmla="*/ 321196 w 575551"/>
                <a:gd name="connsiteY36" fmla="*/ 508606 h 574680"/>
                <a:gd name="connsiteX37" fmla="*/ 397050 w 575551"/>
                <a:gd name="connsiteY37" fmla="*/ 457037 h 574680"/>
                <a:gd name="connsiteX38" fmla="*/ 426101 w 575551"/>
                <a:gd name="connsiteY38" fmla="*/ 461871 h 574680"/>
                <a:gd name="connsiteX39" fmla="*/ 454345 w 575551"/>
                <a:gd name="connsiteY39" fmla="*/ 481210 h 574680"/>
                <a:gd name="connsiteX40" fmla="*/ 487430 w 575551"/>
                <a:gd name="connsiteY40" fmla="*/ 446562 h 574680"/>
                <a:gd name="connsiteX41" fmla="*/ 468870 w 575551"/>
                <a:gd name="connsiteY41" fmla="*/ 420777 h 574680"/>
                <a:gd name="connsiteX42" fmla="*/ 510025 w 575551"/>
                <a:gd name="connsiteY42" fmla="*/ 313609 h 574680"/>
                <a:gd name="connsiteX43" fmla="*/ 543111 w 575551"/>
                <a:gd name="connsiteY43" fmla="*/ 306357 h 574680"/>
                <a:gd name="connsiteX44" fmla="*/ 541497 w 575551"/>
                <a:gd name="connsiteY44" fmla="*/ 258816 h 574680"/>
                <a:gd name="connsiteX45" fmla="*/ 510832 w 575551"/>
                <a:gd name="connsiteY45" fmla="*/ 253981 h 574680"/>
                <a:gd name="connsiteX46" fmla="*/ 464028 w 575551"/>
                <a:gd name="connsiteY46" fmla="*/ 149230 h 574680"/>
                <a:gd name="connsiteX47" fmla="*/ 481781 w 575551"/>
                <a:gd name="connsiteY47" fmla="*/ 121028 h 574680"/>
                <a:gd name="connsiteX48" fmla="*/ 447889 w 575551"/>
                <a:gd name="connsiteY48" fmla="*/ 88797 h 574680"/>
                <a:gd name="connsiteX49" fmla="*/ 422066 w 575551"/>
                <a:gd name="connsiteY49" fmla="*/ 106524 h 574680"/>
                <a:gd name="connsiteX50" fmla="*/ 388981 w 575551"/>
                <a:gd name="connsiteY50" fmla="*/ 113776 h 574680"/>
                <a:gd name="connsiteX51" fmla="*/ 314740 w 575551"/>
                <a:gd name="connsiteY51" fmla="*/ 65429 h 574680"/>
                <a:gd name="connsiteX52" fmla="*/ 307478 w 575551"/>
                <a:gd name="connsiteY52" fmla="*/ 33198 h 574680"/>
                <a:gd name="connsiteX53" fmla="*/ 327652 w 575551"/>
                <a:gd name="connsiteY53" fmla="*/ 2579 h 574680"/>
                <a:gd name="connsiteX54" fmla="*/ 338142 w 575551"/>
                <a:gd name="connsiteY54" fmla="*/ 9831 h 574680"/>
                <a:gd name="connsiteX55" fmla="*/ 340563 w 575551"/>
                <a:gd name="connsiteY55" fmla="*/ 21917 h 574680"/>
                <a:gd name="connsiteX56" fmla="*/ 343791 w 575551"/>
                <a:gd name="connsiteY56" fmla="*/ 52537 h 574680"/>
                <a:gd name="connsiteX57" fmla="*/ 388981 w 575551"/>
                <a:gd name="connsiteY57" fmla="*/ 81545 h 574680"/>
                <a:gd name="connsiteX58" fmla="*/ 409155 w 575551"/>
                <a:gd name="connsiteY58" fmla="*/ 76710 h 574680"/>
                <a:gd name="connsiteX59" fmla="*/ 430943 w 575551"/>
                <a:gd name="connsiteY59" fmla="*/ 57372 h 574680"/>
                <a:gd name="connsiteX60" fmla="*/ 441433 w 575551"/>
                <a:gd name="connsiteY60" fmla="*/ 50120 h 574680"/>
                <a:gd name="connsiteX61" fmla="*/ 454345 w 575551"/>
                <a:gd name="connsiteY61" fmla="*/ 52537 h 574680"/>
                <a:gd name="connsiteX62" fmla="*/ 517288 w 575551"/>
                <a:gd name="connsiteY62" fmla="*/ 113776 h 574680"/>
                <a:gd name="connsiteX63" fmla="*/ 519709 w 575551"/>
                <a:gd name="connsiteY63" fmla="*/ 125863 h 574680"/>
                <a:gd name="connsiteX64" fmla="*/ 513253 w 575551"/>
                <a:gd name="connsiteY64" fmla="*/ 137143 h 574680"/>
                <a:gd name="connsiteX65" fmla="*/ 493886 w 575551"/>
                <a:gd name="connsiteY65" fmla="*/ 160511 h 574680"/>
                <a:gd name="connsiteX66" fmla="*/ 522130 w 575551"/>
                <a:gd name="connsiteY66" fmla="*/ 224167 h 574680"/>
                <a:gd name="connsiteX67" fmla="*/ 551987 w 575551"/>
                <a:gd name="connsiteY67" fmla="*/ 225779 h 574680"/>
                <a:gd name="connsiteX68" fmla="*/ 564092 w 575551"/>
                <a:gd name="connsiteY68" fmla="*/ 227391 h 574680"/>
                <a:gd name="connsiteX69" fmla="*/ 571354 w 575551"/>
                <a:gd name="connsiteY69" fmla="*/ 238671 h 574680"/>
                <a:gd name="connsiteX70" fmla="*/ 572968 w 575551"/>
                <a:gd name="connsiteY70" fmla="*/ 326501 h 574680"/>
                <a:gd name="connsiteX71" fmla="*/ 566513 w 575551"/>
                <a:gd name="connsiteY71" fmla="*/ 336976 h 574680"/>
                <a:gd name="connsiteX72" fmla="*/ 553601 w 575551"/>
                <a:gd name="connsiteY72" fmla="*/ 339393 h 574680"/>
                <a:gd name="connsiteX73" fmla="*/ 522937 w 575551"/>
                <a:gd name="connsiteY73" fmla="*/ 342617 h 574680"/>
                <a:gd name="connsiteX74" fmla="*/ 497921 w 575551"/>
                <a:gd name="connsiteY74" fmla="*/ 407884 h 574680"/>
                <a:gd name="connsiteX75" fmla="*/ 518095 w 575551"/>
                <a:gd name="connsiteY75" fmla="*/ 429640 h 574680"/>
                <a:gd name="connsiteX76" fmla="*/ 526164 w 575551"/>
                <a:gd name="connsiteY76" fmla="*/ 440116 h 574680"/>
                <a:gd name="connsiteX77" fmla="*/ 522937 w 575551"/>
                <a:gd name="connsiteY77" fmla="*/ 453008 h 574680"/>
                <a:gd name="connsiteX78" fmla="*/ 461607 w 575551"/>
                <a:gd name="connsiteY78" fmla="*/ 516664 h 574680"/>
                <a:gd name="connsiteX79" fmla="*/ 449503 w 575551"/>
                <a:gd name="connsiteY79" fmla="*/ 519082 h 574680"/>
                <a:gd name="connsiteX80" fmla="*/ 438205 w 575551"/>
                <a:gd name="connsiteY80" fmla="*/ 511830 h 574680"/>
                <a:gd name="connsiteX81" fmla="*/ 414804 w 575551"/>
                <a:gd name="connsiteY81" fmla="*/ 492491 h 574680"/>
                <a:gd name="connsiteX82" fmla="*/ 397050 w 575551"/>
                <a:gd name="connsiteY82" fmla="*/ 489268 h 574680"/>
                <a:gd name="connsiteX83" fmla="*/ 351054 w 575551"/>
                <a:gd name="connsiteY83" fmla="*/ 520693 h 574680"/>
                <a:gd name="connsiteX84" fmla="*/ 349440 w 575551"/>
                <a:gd name="connsiteY84" fmla="*/ 550507 h 574680"/>
                <a:gd name="connsiteX85" fmla="*/ 347826 w 575551"/>
                <a:gd name="connsiteY85" fmla="*/ 563399 h 574680"/>
                <a:gd name="connsiteX86" fmla="*/ 336528 w 575551"/>
                <a:gd name="connsiteY86" fmla="*/ 570651 h 574680"/>
                <a:gd name="connsiteX87" fmla="*/ 288110 w 575551"/>
                <a:gd name="connsiteY87" fmla="*/ 574680 h 574680"/>
                <a:gd name="connsiteX88" fmla="*/ 248569 w 575551"/>
                <a:gd name="connsiteY88" fmla="*/ 572263 h 574680"/>
                <a:gd name="connsiteX89" fmla="*/ 237272 w 575551"/>
                <a:gd name="connsiteY89" fmla="*/ 565011 h 574680"/>
                <a:gd name="connsiteX90" fmla="*/ 234851 w 575551"/>
                <a:gd name="connsiteY90" fmla="*/ 552924 h 574680"/>
                <a:gd name="connsiteX91" fmla="*/ 232430 w 575551"/>
                <a:gd name="connsiteY91" fmla="*/ 521499 h 574680"/>
                <a:gd name="connsiteX92" fmla="*/ 187240 w 575551"/>
                <a:gd name="connsiteY92" fmla="*/ 492491 h 574680"/>
                <a:gd name="connsiteX93" fmla="*/ 167066 w 575551"/>
                <a:gd name="connsiteY93" fmla="*/ 496520 h 574680"/>
                <a:gd name="connsiteX94" fmla="*/ 144471 w 575551"/>
                <a:gd name="connsiteY94" fmla="*/ 516664 h 574680"/>
                <a:gd name="connsiteX95" fmla="*/ 133981 w 575551"/>
                <a:gd name="connsiteY95" fmla="*/ 524722 h 574680"/>
                <a:gd name="connsiteX96" fmla="*/ 121069 w 575551"/>
                <a:gd name="connsiteY96" fmla="*/ 522305 h 574680"/>
                <a:gd name="connsiteX97" fmla="*/ 58126 w 575551"/>
                <a:gd name="connsiteY97" fmla="*/ 460260 h 574680"/>
                <a:gd name="connsiteX98" fmla="*/ 54898 w 575551"/>
                <a:gd name="connsiteY98" fmla="*/ 448173 h 574680"/>
                <a:gd name="connsiteX99" fmla="*/ 62161 w 575551"/>
                <a:gd name="connsiteY99" fmla="*/ 436892 h 574680"/>
                <a:gd name="connsiteX100" fmla="*/ 82335 w 575551"/>
                <a:gd name="connsiteY100" fmla="*/ 413525 h 574680"/>
                <a:gd name="connsiteX101" fmla="*/ 81528 w 575551"/>
                <a:gd name="connsiteY101" fmla="*/ 375653 h 574680"/>
                <a:gd name="connsiteX102" fmla="*/ 54091 w 575551"/>
                <a:gd name="connsiteY102" fmla="*/ 349869 h 574680"/>
                <a:gd name="connsiteX103" fmla="*/ 24234 w 575551"/>
                <a:gd name="connsiteY103" fmla="*/ 348257 h 574680"/>
                <a:gd name="connsiteX104" fmla="*/ 11322 w 575551"/>
                <a:gd name="connsiteY104" fmla="*/ 346645 h 574680"/>
                <a:gd name="connsiteX105" fmla="*/ 4060 w 575551"/>
                <a:gd name="connsiteY105" fmla="*/ 335365 h 574680"/>
                <a:gd name="connsiteX106" fmla="*/ 3253 w 575551"/>
                <a:gd name="connsiteY106" fmla="*/ 247535 h 574680"/>
                <a:gd name="connsiteX107" fmla="*/ 9708 w 575551"/>
                <a:gd name="connsiteY107" fmla="*/ 236254 h 574680"/>
                <a:gd name="connsiteX108" fmla="*/ 22620 w 575551"/>
                <a:gd name="connsiteY108" fmla="*/ 233837 h 574680"/>
                <a:gd name="connsiteX109" fmla="*/ 53284 w 575551"/>
                <a:gd name="connsiteY109" fmla="*/ 230614 h 574680"/>
                <a:gd name="connsiteX110" fmla="*/ 79107 w 575551"/>
                <a:gd name="connsiteY110" fmla="*/ 204023 h 574680"/>
                <a:gd name="connsiteX111" fmla="*/ 78300 w 575551"/>
                <a:gd name="connsiteY111" fmla="*/ 166152 h 574680"/>
                <a:gd name="connsiteX112" fmla="*/ 58126 w 575551"/>
                <a:gd name="connsiteY112" fmla="*/ 144395 h 574680"/>
                <a:gd name="connsiteX113" fmla="*/ 50864 w 575551"/>
                <a:gd name="connsiteY113" fmla="*/ 133920 h 574680"/>
                <a:gd name="connsiteX114" fmla="*/ 53284 w 575551"/>
                <a:gd name="connsiteY114" fmla="*/ 121028 h 574680"/>
                <a:gd name="connsiteX115" fmla="*/ 114614 w 575551"/>
                <a:gd name="connsiteY115" fmla="*/ 58177 h 574680"/>
                <a:gd name="connsiteX116" fmla="*/ 127525 w 575551"/>
                <a:gd name="connsiteY116" fmla="*/ 54954 h 574680"/>
                <a:gd name="connsiteX117" fmla="*/ 138015 w 575551"/>
                <a:gd name="connsiteY117" fmla="*/ 62206 h 574680"/>
                <a:gd name="connsiteX118" fmla="*/ 161417 w 575551"/>
                <a:gd name="connsiteY118" fmla="*/ 81545 h 574680"/>
                <a:gd name="connsiteX119" fmla="*/ 179171 w 575551"/>
                <a:gd name="connsiteY119" fmla="*/ 84768 h 574680"/>
                <a:gd name="connsiteX120" fmla="*/ 225167 w 575551"/>
                <a:gd name="connsiteY120" fmla="*/ 53343 h 574680"/>
                <a:gd name="connsiteX121" fmla="*/ 226781 w 575551"/>
                <a:gd name="connsiteY121" fmla="*/ 24335 h 574680"/>
                <a:gd name="connsiteX122" fmla="*/ 229202 w 575551"/>
                <a:gd name="connsiteY122" fmla="*/ 11442 h 574680"/>
                <a:gd name="connsiteX123" fmla="*/ 239693 w 575551"/>
                <a:gd name="connsiteY123" fmla="*/ 4190 h 574680"/>
                <a:gd name="connsiteX124" fmla="*/ 327652 w 575551"/>
                <a:gd name="connsiteY124" fmla="*/ 2579 h 5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5551" h="574680">
                  <a:moveTo>
                    <a:pt x="288111" y="195956"/>
                  </a:moveTo>
                  <a:cubicBezTo>
                    <a:pt x="275198" y="195956"/>
                    <a:pt x="262286" y="199179"/>
                    <a:pt x="250987" y="204012"/>
                  </a:cubicBezTo>
                  <a:cubicBezTo>
                    <a:pt x="204987" y="224958"/>
                    <a:pt x="184004" y="278933"/>
                    <a:pt x="204180" y="324853"/>
                  </a:cubicBezTo>
                  <a:cubicBezTo>
                    <a:pt x="218706" y="357882"/>
                    <a:pt x="251794" y="378828"/>
                    <a:pt x="288111" y="378828"/>
                  </a:cubicBezTo>
                  <a:cubicBezTo>
                    <a:pt x="301023" y="378828"/>
                    <a:pt x="313128" y="376411"/>
                    <a:pt x="325234" y="370772"/>
                  </a:cubicBezTo>
                  <a:cubicBezTo>
                    <a:pt x="371234" y="350632"/>
                    <a:pt x="392217" y="296657"/>
                    <a:pt x="371234" y="250737"/>
                  </a:cubicBezTo>
                  <a:cubicBezTo>
                    <a:pt x="356708" y="217708"/>
                    <a:pt x="323620" y="195956"/>
                    <a:pt x="288111" y="195956"/>
                  </a:cubicBezTo>
                  <a:close/>
                  <a:moveTo>
                    <a:pt x="288111" y="163732"/>
                  </a:moveTo>
                  <a:cubicBezTo>
                    <a:pt x="336532" y="163732"/>
                    <a:pt x="380919" y="192734"/>
                    <a:pt x="401094" y="237042"/>
                  </a:cubicBezTo>
                  <a:cubicBezTo>
                    <a:pt x="428533" y="299879"/>
                    <a:pt x="400287" y="372383"/>
                    <a:pt x="338146" y="400579"/>
                  </a:cubicBezTo>
                  <a:cubicBezTo>
                    <a:pt x="322006" y="407830"/>
                    <a:pt x="305058" y="411052"/>
                    <a:pt x="288111" y="411052"/>
                  </a:cubicBezTo>
                  <a:cubicBezTo>
                    <a:pt x="238882" y="411052"/>
                    <a:pt x="194496" y="382050"/>
                    <a:pt x="175127" y="337742"/>
                  </a:cubicBezTo>
                  <a:cubicBezTo>
                    <a:pt x="146881" y="275711"/>
                    <a:pt x="175127" y="202401"/>
                    <a:pt x="237268" y="175011"/>
                  </a:cubicBezTo>
                  <a:cubicBezTo>
                    <a:pt x="253408" y="167760"/>
                    <a:pt x="270356" y="163732"/>
                    <a:pt x="288111" y="163732"/>
                  </a:cubicBezTo>
                  <a:close/>
                  <a:moveTo>
                    <a:pt x="307478" y="33198"/>
                  </a:moveTo>
                  <a:cubicBezTo>
                    <a:pt x="292145" y="31587"/>
                    <a:pt x="276006" y="32392"/>
                    <a:pt x="260674" y="34004"/>
                  </a:cubicBezTo>
                  <a:cubicBezTo>
                    <a:pt x="260674" y="44479"/>
                    <a:pt x="259060" y="54954"/>
                    <a:pt x="255025" y="64624"/>
                  </a:cubicBezTo>
                  <a:cubicBezTo>
                    <a:pt x="242921" y="96049"/>
                    <a:pt x="212256" y="116999"/>
                    <a:pt x="179171" y="116999"/>
                  </a:cubicBezTo>
                  <a:cubicBezTo>
                    <a:pt x="168680" y="116999"/>
                    <a:pt x="158997" y="115387"/>
                    <a:pt x="150120" y="111359"/>
                  </a:cubicBezTo>
                  <a:cubicBezTo>
                    <a:pt x="139629" y="107330"/>
                    <a:pt x="129946" y="101689"/>
                    <a:pt x="121876" y="93631"/>
                  </a:cubicBezTo>
                  <a:cubicBezTo>
                    <a:pt x="109772" y="103301"/>
                    <a:pt x="99281" y="114582"/>
                    <a:pt x="88791" y="127474"/>
                  </a:cubicBezTo>
                  <a:cubicBezTo>
                    <a:pt x="96860" y="134726"/>
                    <a:pt x="103316" y="143590"/>
                    <a:pt x="107351" y="153259"/>
                  </a:cubicBezTo>
                  <a:cubicBezTo>
                    <a:pt x="116228" y="172598"/>
                    <a:pt x="117034" y="195160"/>
                    <a:pt x="108965" y="215304"/>
                  </a:cubicBezTo>
                  <a:cubicBezTo>
                    <a:pt x="100895" y="235448"/>
                    <a:pt x="86370" y="251564"/>
                    <a:pt x="66196" y="260427"/>
                  </a:cubicBezTo>
                  <a:cubicBezTo>
                    <a:pt x="55705" y="265262"/>
                    <a:pt x="44408" y="267679"/>
                    <a:pt x="33110" y="267679"/>
                  </a:cubicBezTo>
                  <a:cubicBezTo>
                    <a:pt x="31496" y="282989"/>
                    <a:pt x="32303" y="299105"/>
                    <a:pt x="33917" y="314414"/>
                  </a:cubicBezTo>
                  <a:cubicBezTo>
                    <a:pt x="44408" y="313609"/>
                    <a:pt x="55705" y="316026"/>
                    <a:pt x="65389" y="320055"/>
                  </a:cubicBezTo>
                  <a:cubicBezTo>
                    <a:pt x="85563" y="327307"/>
                    <a:pt x="101702" y="342617"/>
                    <a:pt x="110579" y="362761"/>
                  </a:cubicBezTo>
                  <a:cubicBezTo>
                    <a:pt x="119455" y="382100"/>
                    <a:pt x="120262" y="404661"/>
                    <a:pt x="112193" y="424806"/>
                  </a:cubicBezTo>
                  <a:cubicBezTo>
                    <a:pt x="108158" y="435281"/>
                    <a:pt x="101702" y="444950"/>
                    <a:pt x="93633" y="453008"/>
                  </a:cubicBezTo>
                  <a:cubicBezTo>
                    <a:pt x="104123" y="465095"/>
                    <a:pt x="115421" y="476375"/>
                    <a:pt x="127525" y="486045"/>
                  </a:cubicBezTo>
                  <a:cubicBezTo>
                    <a:pt x="134788" y="477987"/>
                    <a:pt x="143664" y="471541"/>
                    <a:pt x="154155" y="467512"/>
                  </a:cubicBezTo>
                  <a:cubicBezTo>
                    <a:pt x="164645" y="462677"/>
                    <a:pt x="175943" y="460260"/>
                    <a:pt x="187240" y="460260"/>
                  </a:cubicBezTo>
                  <a:cubicBezTo>
                    <a:pt x="219519" y="460260"/>
                    <a:pt x="248569" y="478793"/>
                    <a:pt x="261481" y="508606"/>
                  </a:cubicBezTo>
                  <a:cubicBezTo>
                    <a:pt x="266323" y="519082"/>
                    <a:pt x="268743" y="530362"/>
                    <a:pt x="268743" y="541643"/>
                  </a:cubicBezTo>
                  <a:cubicBezTo>
                    <a:pt x="284076" y="543255"/>
                    <a:pt x="300215" y="543255"/>
                    <a:pt x="315547" y="541643"/>
                  </a:cubicBezTo>
                  <a:cubicBezTo>
                    <a:pt x="315547" y="530362"/>
                    <a:pt x="317161" y="519082"/>
                    <a:pt x="321196" y="508606"/>
                  </a:cubicBezTo>
                  <a:cubicBezTo>
                    <a:pt x="333300" y="477987"/>
                    <a:pt x="363965" y="457037"/>
                    <a:pt x="397050" y="457037"/>
                  </a:cubicBezTo>
                  <a:cubicBezTo>
                    <a:pt x="406734" y="457037"/>
                    <a:pt x="417224" y="458648"/>
                    <a:pt x="426101" y="461871"/>
                  </a:cubicBezTo>
                  <a:cubicBezTo>
                    <a:pt x="437399" y="466706"/>
                    <a:pt x="446275" y="472347"/>
                    <a:pt x="454345" y="481210"/>
                  </a:cubicBezTo>
                  <a:cubicBezTo>
                    <a:pt x="466449" y="470735"/>
                    <a:pt x="477747" y="459454"/>
                    <a:pt x="487430" y="446562"/>
                  </a:cubicBezTo>
                  <a:cubicBezTo>
                    <a:pt x="479361" y="439310"/>
                    <a:pt x="472905" y="430446"/>
                    <a:pt x="468870" y="420777"/>
                  </a:cubicBezTo>
                  <a:cubicBezTo>
                    <a:pt x="450310" y="379682"/>
                    <a:pt x="468870" y="331336"/>
                    <a:pt x="510025" y="313609"/>
                  </a:cubicBezTo>
                  <a:cubicBezTo>
                    <a:pt x="520516" y="308774"/>
                    <a:pt x="531006" y="306357"/>
                    <a:pt x="543111" y="306357"/>
                  </a:cubicBezTo>
                  <a:cubicBezTo>
                    <a:pt x="543918" y="290241"/>
                    <a:pt x="543918" y="274931"/>
                    <a:pt x="541497" y="258816"/>
                  </a:cubicBezTo>
                  <a:cubicBezTo>
                    <a:pt x="531006" y="259622"/>
                    <a:pt x="520516" y="258010"/>
                    <a:pt x="510832" y="253981"/>
                  </a:cubicBezTo>
                  <a:cubicBezTo>
                    <a:pt x="468870" y="237866"/>
                    <a:pt x="447889" y="190325"/>
                    <a:pt x="464028" y="149230"/>
                  </a:cubicBezTo>
                  <a:cubicBezTo>
                    <a:pt x="468063" y="138755"/>
                    <a:pt x="473712" y="129086"/>
                    <a:pt x="481781" y="121028"/>
                  </a:cubicBezTo>
                  <a:cubicBezTo>
                    <a:pt x="471291" y="108941"/>
                    <a:pt x="459993" y="98466"/>
                    <a:pt x="447889" y="88797"/>
                  </a:cubicBezTo>
                  <a:cubicBezTo>
                    <a:pt x="440626" y="96049"/>
                    <a:pt x="431750" y="102495"/>
                    <a:pt x="422066" y="106524"/>
                  </a:cubicBezTo>
                  <a:cubicBezTo>
                    <a:pt x="411576" y="111359"/>
                    <a:pt x="400278" y="113776"/>
                    <a:pt x="388981" y="113776"/>
                  </a:cubicBezTo>
                  <a:cubicBezTo>
                    <a:pt x="356702" y="113776"/>
                    <a:pt x="327652" y="94437"/>
                    <a:pt x="314740" y="65429"/>
                  </a:cubicBezTo>
                  <a:cubicBezTo>
                    <a:pt x="309898" y="54954"/>
                    <a:pt x="307478" y="44479"/>
                    <a:pt x="307478" y="33198"/>
                  </a:cubicBezTo>
                  <a:close/>
                  <a:moveTo>
                    <a:pt x="327652" y="2579"/>
                  </a:moveTo>
                  <a:cubicBezTo>
                    <a:pt x="331686" y="3385"/>
                    <a:pt x="335721" y="5802"/>
                    <a:pt x="338142" y="9831"/>
                  </a:cubicBezTo>
                  <a:cubicBezTo>
                    <a:pt x="340563" y="13054"/>
                    <a:pt x="341370" y="17889"/>
                    <a:pt x="340563" y="21917"/>
                  </a:cubicBezTo>
                  <a:cubicBezTo>
                    <a:pt x="338949" y="32392"/>
                    <a:pt x="339756" y="42868"/>
                    <a:pt x="343791" y="52537"/>
                  </a:cubicBezTo>
                  <a:cubicBezTo>
                    <a:pt x="351861" y="70264"/>
                    <a:pt x="369614" y="81545"/>
                    <a:pt x="388981" y="81545"/>
                  </a:cubicBezTo>
                  <a:cubicBezTo>
                    <a:pt x="395436" y="81545"/>
                    <a:pt x="402699" y="79933"/>
                    <a:pt x="409155" y="76710"/>
                  </a:cubicBezTo>
                  <a:cubicBezTo>
                    <a:pt x="418031" y="72681"/>
                    <a:pt x="425294" y="66235"/>
                    <a:pt x="430943" y="57372"/>
                  </a:cubicBezTo>
                  <a:cubicBezTo>
                    <a:pt x="433364" y="54148"/>
                    <a:pt x="437399" y="50925"/>
                    <a:pt x="441433" y="50120"/>
                  </a:cubicBezTo>
                  <a:cubicBezTo>
                    <a:pt x="445468" y="49314"/>
                    <a:pt x="450310" y="50120"/>
                    <a:pt x="454345" y="52537"/>
                  </a:cubicBezTo>
                  <a:cubicBezTo>
                    <a:pt x="477747" y="69458"/>
                    <a:pt x="499535" y="90408"/>
                    <a:pt x="517288" y="113776"/>
                  </a:cubicBezTo>
                  <a:cubicBezTo>
                    <a:pt x="519709" y="116999"/>
                    <a:pt x="520516" y="121834"/>
                    <a:pt x="519709" y="125863"/>
                  </a:cubicBezTo>
                  <a:cubicBezTo>
                    <a:pt x="519709" y="130697"/>
                    <a:pt x="516481" y="134726"/>
                    <a:pt x="513253" y="137143"/>
                  </a:cubicBezTo>
                  <a:cubicBezTo>
                    <a:pt x="504376" y="142784"/>
                    <a:pt x="497114" y="150842"/>
                    <a:pt x="493886" y="160511"/>
                  </a:cubicBezTo>
                  <a:cubicBezTo>
                    <a:pt x="484202" y="185490"/>
                    <a:pt x="497114" y="214498"/>
                    <a:pt x="522130" y="224167"/>
                  </a:cubicBezTo>
                  <a:cubicBezTo>
                    <a:pt x="531813" y="227391"/>
                    <a:pt x="541497" y="228196"/>
                    <a:pt x="551987" y="225779"/>
                  </a:cubicBezTo>
                  <a:cubicBezTo>
                    <a:pt x="556022" y="224167"/>
                    <a:pt x="560864" y="224973"/>
                    <a:pt x="564092" y="227391"/>
                  </a:cubicBezTo>
                  <a:cubicBezTo>
                    <a:pt x="568126" y="229808"/>
                    <a:pt x="570547" y="233837"/>
                    <a:pt x="571354" y="238671"/>
                  </a:cubicBezTo>
                  <a:cubicBezTo>
                    <a:pt x="576196" y="267679"/>
                    <a:pt x="577003" y="296687"/>
                    <a:pt x="572968" y="326501"/>
                  </a:cubicBezTo>
                  <a:cubicBezTo>
                    <a:pt x="572161" y="330530"/>
                    <a:pt x="569740" y="334559"/>
                    <a:pt x="566513" y="336976"/>
                  </a:cubicBezTo>
                  <a:cubicBezTo>
                    <a:pt x="562478" y="339393"/>
                    <a:pt x="558443" y="341005"/>
                    <a:pt x="553601" y="339393"/>
                  </a:cubicBezTo>
                  <a:cubicBezTo>
                    <a:pt x="543111" y="337782"/>
                    <a:pt x="532620" y="338588"/>
                    <a:pt x="522937" y="342617"/>
                  </a:cubicBezTo>
                  <a:cubicBezTo>
                    <a:pt x="498728" y="353897"/>
                    <a:pt x="487430" y="382905"/>
                    <a:pt x="497921" y="407884"/>
                  </a:cubicBezTo>
                  <a:cubicBezTo>
                    <a:pt x="501956" y="416748"/>
                    <a:pt x="509218" y="424806"/>
                    <a:pt x="518095" y="429640"/>
                  </a:cubicBezTo>
                  <a:cubicBezTo>
                    <a:pt x="522130" y="432058"/>
                    <a:pt x="524550" y="436087"/>
                    <a:pt x="526164" y="440116"/>
                  </a:cubicBezTo>
                  <a:cubicBezTo>
                    <a:pt x="526971" y="444950"/>
                    <a:pt x="526164" y="448979"/>
                    <a:pt x="522937" y="453008"/>
                  </a:cubicBezTo>
                  <a:cubicBezTo>
                    <a:pt x="505990" y="477181"/>
                    <a:pt x="485816" y="498937"/>
                    <a:pt x="461607" y="516664"/>
                  </a:cubicBezTo>
                  <a:cubicBezTo>
                    <a:pt x="458380" y="519082"/>
                    <a:pt x="453538" y="520693"/>
                    <a:pt x="449503" y="519082"/>
                  </a:cubicBezTo>
                  <a:cubicBezTo>
                    <a:pt x="444661" y="518276"/>
                    <a:pt x="440626" y="515858"/>
                    <a:pt x="438205" y="511830"/>
                  </a:cubicBezTo>
                  <a:cubicBezTo>
                    <a:pt x="432557" y="502966"/>
                    <a:pt x="424487" y="495714"/>
                    <a:pt x="414804" y="492491"/>
                  </a:cubicBezTo>
                  <a:cubicBezTo>
                    <a:pt x="409155" y="490074"/>
                    <a:pt x="403506" y="489268"/>
                    <a:pt x="397050" y="489268"/>
                  </a:cubicBezTo>
                  <a:cubicBezTo>
                    <a:pt x="376876" y="489268"/>
                    <a:pt x="358316" y="501355"/>
                    <a:pt x="351054" y="520693"/>
                  </a:cubicBezTo>
                  <a:cubicBezTo>
                    <a:pt x="347826" y="530362"/>
                    <a:pt x="347019" y="540838"/>
                    <a:pt x="349440" y="550507"/>
                  </a:cubicBezTo>
                  <a:cubicBezTo>
                    <a:pt x="351054" y="555342"/>
                    <a:pt x="350247" y="559370"/>
                    <a:pt x="347826" y="563399"/>
                  </a:cubicBezTo>
                  <a:cubicBezTo>
                    <a:pt x="345405" y="567428"/>
                    <a:pt x="341370" y="569845"/>
                    <a:pt x="336528" y="570651"/>
                  </a:cubicBezTo>
                  <a:cubicBezTo>
                    <a:pt x="321196" y="573874"/>
                    <a:pt x="304250" y="574680"/>
                    <a:pt x="288110" y="574680"/>
                  </a:cubicBezTo>
                  <a:cubicBezTo>
                    <a:pt x="275199" y="574680"/>
                    <a:pt x="261481" y="573874"/>
                    <a:pt x="248569" y="572263"/>
                  </a:cubicBezTo>
                  <a:cubicBezTo>
                    <a:pt x="243728" y="571457"/>
                    <a:pt x="239693" y="569040"/>
                    <a:pt x="237272" y="565011"/>
                  </a:cubicBezTo>
                  <a:cubicBezTo>
                    <a:pt x="234851" y="561788"/>
                    <a:pt x="234044" y="556953"/>
                    <a:pt x="234851" y="552924"/>
                  </a:cubicBezTo>
                  <a:cubicBezTo>
                    <a:pt x="237272" y="542449"/>
                    <a:pt x="236465" y="531168"/>
                    <a:pt x="232430" y="521499"/>
                  </a:cubicBezTo>
                  <a:cubicBezTo>
                    <a:pt x="224360" y="503772"/>
                    <a:pt x="206607" y="492491"/>
                    <a:pt x="187240" y="492491"/>
                  </a:cubicBezTo>
                  <a:cubicBezTo>
                    <a:pt x="179978" y="492491"/>
                    <a:pt x="173522" y="494103"/>
                    <a:pt x="167066" y="496520"/>
                  </a:cubicBezTo>
                  <a:cubicBezTo>
                    <a:pt x="157383" y="500549"/>
                    <a:pt x="150120" y="507801"/>
                    <a:pt x="144471" y="516664"/>
                  </a:cubicBezTo>
                  <a:cubicBezTo>
                    <a:pt x="142050" y="520693"/>
                    <a:pt x="138822" y="523916"/>
                    <a:pt x="133981" y="524722"/>
                  </a:cubicBezTo>
                  <a:cubicBezTo>
                    <a:pt x="129946" y="525528"/>
                    <a:pt x="125104" y="524722"/>
                    <a:pt x="121069" y="522305"/>
                  </a:cubicBezTo>
                  <a:cubicBezTo>
                    <a:pt x="96860" y="504578"/>
                    <a:pt x="75879" y="484433"/>
                    <a:pt x="58126" y="460260"/>
                  </a:cubicBezTo>
                  <a:cubicBezTo>
                    <a:pt x="54898" y="457037"/>
                    <a:pt x="54091" y="452202"/>
                    <a:pt x="54898" y="448173"/>
                  </a:cubicBezTo>
                  <a:cubicBezTo>
                    <a:pt x="55705" y="443339"/>
                    <a:pt x="58126" y="439310"/>
                    <a:pt x="62161" y="436892"/>
                  </a:cubicBezTo>
                  <a:cubicBezTo>
                    <a:pt x="71845" y="431252"/>
                    <a:pt x="78300" y="423194"/>
                    <a:pt x="82335" y="413525"/>
                  </a:cubicBezTo>
                  <a:cubicBezTo>
                    <a:pt x="87177" y="400632"/>
                    <a:pt x="86370" y="387740"/>
                    <a:pt x="81528" y="375653"/>
                  </a:cubicBezTo>
                  <a:cubicBezTo>
                    <a:pt x="75879" y="363567"/>
                    <a:pt x="66196" y="354703"/>
                    <a:pt x="54091" y="349869"/>
                  </a:cubicBezTo>
                  <a:cubicBezTo>
                    <a:pt x="44408" y="345840"/>
                    <a:pt x="33917" y="345840"/>
                    <a:pt x="24234" y="348257"/>
                  </a:cubicBezTo>
                  <a:cubicBezTo>
                    <a:pt x="19392" y="349063"/>
                    <a:pt x="15357" y="349063"/>
                    <a:pt x="11322" y="346645"/>
                  </a:cubicBezTo>
                  <a:cubicBezTo>
                    <a:pt x="7288" y="343422"/>
                    <a:pt x="4867" y="340199"/>
                    <a:pt x="4060" y="335365"/>
                  </a:cubicBezTo>
                  <a:cubicBezTo>
                    <a:pt x="-782" y="306357"/>
                    <a:pt x="-1589" y="276543"/>
                    <a:pt x="3253" y="247535"/>
                  </a:cubicBezTo>
                  <a:cubicBezTo>
                    <a:pt x="3253" y="242700"/>
                    <a:pt x="5674" y="238671"/>
                    <a:pt x="9708" y="236254"/>
                  </a:cubicBezTo>
                  <a:cubicBezTo>
                    <a:pt x="13743" y="233837"/>
                    <a:pt x="17778" y="233031"/>
                    <a:pt x="22620" y="233837"/>
                  </a:cubicBezTo>
                  <a:cubicBezTo>
                    <a:pt x="33110" y="236254"/>
                    <a:pt x="43601" y="235448"/>
                    <a:pt x="53284" y="230614"/>
                  </a:cubicBezTo>
                  <a:cubicBezTo>
                    <a:pt x="65389" y="225779"/>
                    <a:pt x="74265" y="216110"/>
                    <a:pt x="79107" y="204023"/>
                  </a:cubicBezTo>
                  <a:cubicBezTo>
                    <a:pt x="83949" y="191131"/>
                    <a:pt x="83142" y="178238"/>
                    <a:pt x="78300" y="166152"/>
                  </a:cubicBezTo>
                  <a:cubicBezTo>
                    <a:pt x="73459" y="157288"/>
                    <a:pt x="67003" y="149230"/>
                    <a:pt x="58126" y="144395"/>
                  </a:cubicBezTo>
                  <a:cubicBezTo>
                    <a:pt x="54091" y="141978"/>
                    <a:pt x="51671" y="137949"/>
                    <a:pt x="50864" y="133920"/>
                  </a:cubicBezTo>
                  <a:cubicBezTo>
                    <a:pt x="50057" y="129086"/>
                    <a:pt x="50864" y="124251"/>
                    <a:pt x="53284" y="121028"/>
                  </a:cubicBezTo>
                  <a:cubicBezTo>
                    <a:pt x="70231" y="96855"/>
                    <a:pt x="91212" y="75904"/>
                    <a:pt x="114614" y="58177"/>
                  </a:cubicBezTo>
                  <a:cubicBezTo>
                    <a:pt x="118648" y="55760"/>
                    <a:pt x="122683" y="54148"/>
                    <a:pt x="127525" y="54954"/>
                  </a:cubicBezTo>
                  <a:cubicBezTo>
                    <a:pt x="131560" y="55760"/>
                    <a:pt x="135595" y="58177"/>
                    <a:pt x="138015" y="62206"/>
                  </a:cubicBezTo>
                  <a:cubicBezTo>
                    <a:pt x="143664" y="71070"/>
                    <a:pt x="151734" y="77516"/>
                    <a:pt x="161417" y="81545"/>
                  </a:cubicBezTo>
                  <a:cubicBezTo>
                    <a:pt x="167066" y="83962"/>
                    <a:pt x="172715" y="84768"/>
                    <a:pt x="179171" y="84768"/>
                  </a:cubicBezTo>
                  <a:cubicBezTo>
                    <a:pt x="199345" y="84768"/>
                    <a:pt x="217905" y="71876"/>
                    <a:pt x="225167" y="53343"/>
                  </a:cubicBezTo>
                  <a:cubicBezTo>
                    <a:pt x="228395" y="43673"/>
                    <a:pt x="229202" y="34004"/>
                    <a:pt x="226781" y="24335"/>
                  </a:cubicBezTo>
                  <a:cubicBezTo>
                    <a:pt x="225974" y="19500"/>
                    <a:pt x="226781" y="14665"/>
                    <a:pt x="229202" y="11442"/>
                  </a:cubicBezTo>
                  <a:cubicBezTo>
                    <a:pt x="231623" y="7413"/>
                    <a:pt x="235658" y="4996"/>
                    <a:pt x="239693" y="4190"/>
                  </a:cubicBezTo>
                  <a:cubicBezTo>
                    <a:pt x="268743" y="-644"/>
                    <a:pt x="297794" y="-1450"/>
                    <a:pt x="327652" y="2579"/>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grpSp>
      <p:grpSp>
        <p:nvGrpSpPr>
          <p:cNvPr id="27" name="组合 26"/>
          <p:cNvGrpSpPr/>
          <p:nvPr/>
        </p:nvGrpSpPr>
        <p:grpSpPr>
          <a:xfrm>
            <a:off x="1274892" y="2391562"/>
            <a:ext cx="8876011" cy="2606228"/>
            <a:chOff x="1328232" y="2242972"/>
            <a:chExt cx="8876011" cy="2606228"/>
          </a:xfrm>
        </p:grpSpPr>
        <p:cxnSp>
          <p:nvCxnSpPr>
            <p:cNvPr id="28" name="直接连接符 27"/>
            <p:cNvCxnSpPr/>
            <p:nvPr/>
          </p:nvCxnSpPr>
          <p:spPr>
            <a:xfrm rot="16200000">
              <a:off x="4792886" y="3546086"/>
              <a:ext cx="2606228" cy="0"/>
            </a:xfrm>
            <a:prstGeom prst="line">
              <a:avLst/>
            </a:prstGeom>
            <a:noFill/>
            <a:ln w="6350" cap="flat" cmpd="sng" algn="ctr">
              <a:solidFill>
                <a:srgbClr val="FFFFFF">
                  <a:lumMod val="65000"/>
                </a:srgbClr>
              </a:solidFill>
              <a:prstDash val="solid"/>
              <a:miter lim="800000"/>
            </a:ln>
            <a:effectLst/>
          </p:spPr>
        </p:cxnSp>
        <p:cxnSp>
          <p:nvCxnSpPr>
            <p:cNvPr id="29" name="直接连接符 28"/>
            <p:cNvCxnSpPr/>
            <p:nvPr/>
          </p:nvCxnSpPr>
          <p:spPr>
            <a:xfrm>
              <a:off x="1328232" y="3677530"/>
              <a:ext cx="8876011" cy="0"/>
            </a:xfrm>
            <a:prstGeom prst="line">
              <a:avLst/>
            </a:prstGeom>
            <a:noFill/>
            <a:ln w="6350" cap="flat" cmpd="sng" algn="ctr">
              <a:solidFill>
                <a:srgbClr val="FFFFFF">
                  <a:lumMod val="65000"/>
                </a:srgbClr>
              </a:solidFill>
              <a:prstDash val="solid"/>
              <a:miter lim="800000"/>
            </a:ln>
            <a:effectLst/>
          </p:spPr>
        </p:cxnSp>
      </p:gr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
        <p:nvSpPr>
          <p:cNvPr id="31" name="文本框 30"/>
          <p:cNvSpPr txBox="1"/>
          <p:nvPr/>
        </p:nvSpPr>
        <p:spPr>
          <a:xfrm>
            <a:off x="1503520" y="1307205"/>
            <a:ext cx="2522538" cy="398780"/>
          </a:xfrm>
          <a:prstGeom prst="rect">
            <a:avLst/>
          </a:prstGeom>
          <a:noFill/>
        </p:spPr>
        <p:txBody>
          <a:bodyPr wrap="square" rtlCol="0">
            <a:spAutoFit/>
            <a:scene3d>
              <a:camera prst="orthographicFront"/>
              <a:lightRig rig="threePt" dir="t"/>
            </a:scene3d>
            <a:sp3d contourW="12700"/>
          </a:bodyPr>
          <a:p>
            <a:pPr defTabSz="457200"/>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长短期记忆操作</a:t>
            </a:r>
            <a:endPar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grpSp>
        <p:nvGrpSpPr>
          <p:cNvPr id="36" name="组合 35"/>
          <p:cNvGrpSpPr/>
          <p:nvPr/>
        </p:nvGrpSpPr>
        <p:grpSpPr>
          <a:xfrm>
            <a:off x="7899181" y="3972680"/>
            <a:ext cx="4255989" cy="1574379"/>
            <a:chOff x="12975" y="3727"/>
            <a:chExt cx="4352" cy="1025"/>
          </a:xfrm>
        </p:grpSpPr>
        <p:sp>
          <p:nvSpPr>
            <p:cNvPr id="4" name="矩形 3"/>
            <p:cNvSpPr/>
            <p:nvPr/>
          </p:nvSpPr>
          <p:spPr bwMode="auto">
            <a:xfrm>
              <a:off x="13046" y="3971"/>
              <a:ext cx="4281" cy="781"/>
            </a:xfrm>
            <a:prstGeom prst="rect">
              <a:avLst/>
            </a:prstGeom>
          </p:spPr>
          <p:txBody>
            <a:bodyPr wrap="square">
              <a:spAutoFit/>
              <a:scene3d>
                <a:camera prst="orthographicFront"/>
                <a:lightRig rig="threePt" dir="t"/>
              </a:scene3d>
              <a:sp3d contourW="12700"/>
            </a:bodyPr>
            <a:lstStyle/>
            <a:p>
              <a:pPr defTabSz="457200">
                <a:lnSpc>
                  <a:spcPct val="150000"/>
                </a:lnSpc>
              </a:pPr>
              <a:r>
                <a:rPr lang="en-US" altLang="zh-CN"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softmax</a:t>
              </a:r>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作为全连接的激活函数</a:t>
              </a:r>
              <a:endPar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a:p>
              <a:pPr defTabSz="457200">
                <a:lnSpc>
                  <a:spcPct val="150000"/>
                </a:lnSpc>
              </a:pPr>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softmax将神经网络输出转换成概率结果，通过概率大小比较即可预测该条新闻为0/1               </a:t>
              </a:r>
              <a:endPar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sp>
          <p:nvSpPr>
            <p:cNvPr id="32" name="文本框 31"/>
            <p:cNvSpPr txBox="1"/>
            <p:nvPr/>
          </p:nvSpPr>
          <p:spPr>
            <a:xfrm>
              <a:off x="12975" y="3727"/>
              <a:ext cx="3973" cy="260"/>
            </a:xfrm>
            <a:prstGeom prst="rect">
              <a:avLst/>
            </a:prstGeom>
            <a:noFill/>
          </p:spPr>
          <p:txBody>
            <a:bodyPr wrap="square" rtlCol="0">
              <a:spAutoFit/>
              <a:scene3d>
                <a:camera prst="orthographicFront"/>
                <a:lightRig rig="threePt" dir="t"/>
              </a:scene3d>
              <a:sp3d contourW="12700"/>
            </a:bodyPr>
            <a:p>
              <a:pPr defTabSz="457200"/>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输出层</a:t>
              </a:r>
              <a:endPar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grpSp>
      <p:grpSp>
        <p:nvGrpSpPr>
          <p:cNvPr id="33" name="组合 32"/>
          <p:cNvGrpSpPr/>
          <p:nvPr/>
        </p:nvGrpSpPr>
        <p:grpSpPr>
          <a:xfrm>
            <a:off x="7524749" y="1307465"/>
            <a:ext cx="4790442" cy="2193704"/>
            <a:chOff x="3274737" y="2811197"/>
            <a:chExt cx="2027159" cy="8309330"/>
          </a:xfrm>
        </p:grpSpPr>
        <p:sp>
          <p:nvSpPr>
            <p:cNvPr id="34" name="矩形 33"/>
            <p:cNvSpPr/>
            <p:nvPr/>
          </p:nvSpPr>
          <p:spPr bwMode="auto">
            <a:xfrm>
              <a:off x="3462595" y="4655193"/>
              <a:ext cx="1839301" cy="6465334"/>
            </a:xfrm>
            <a:prstGeom prst="rect">
              <a:avLst/>
            </a:prstGeom>
          </p:spPr>
          <p:txBody>
            <a:bodyPr wrap="square">
              <a:spAutoFit/>
              <a:scene3d>
                <a:camera prst="orthographicFront"/>
                <a:lightRig rig="threePt" dir="t"/>
              </a:scene3d>
              <a:sp3d contourW="12700"/>
            </a:bodyPr>
            <a:p>
              <a:pPr defTabSz="457200">
                <a:lnSpc>
                  <a:spcPct val="150000"/>
                </a:lnSpc>
              </a:pPr>
              <a:r>
                <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rPr>
                <a:t>特征提取，通过去掉不重要的样本，进一步减少参数数量，此处采取的是最大池化类型，即取池化窗口的最大值，调用的</a:t>
              </a:r>
              <a:r>
                <a:rPr lang="en-US" altLang="zh-CN" sz="1400" dirty="0">
                  <a:solidFill>
                    <a:srgbClr val="000000">
                      <a:lumMod val="75000"/>
                      <a:lumOff val="25000"/>
                    </a:srgbClr>
                  </a:solidFill>
                  <a:latin typeface="思源黑体 CN Medium" panose="020B0600000000000000" pitchFamily="34" charset="-122"/>
                  <a:ea typeface="思源黑体 CN Medium" panose="020B0600000000000000" pitchFamily="34" charset="-122"/>
                </a:rPr>
                <a:t>API fluid.layers.</a:t>
              </a:r>
              <a:r>
                <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rPr>
                <a:t>sequence_pool是一个用作对不等长序列进行池化的接口，它将每一个实例的全部时间步的特征进行池化。</a:t>
              </a:r>
              <a:endParaRPr lang="zh-CN" altLang="en-US" sz="1400"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sp>
          <p:nvSpPr>
            <p:cNvPr id="35" name="文本框 34"/>
            <p:cNvSpPr txBox="1"/>
            <p:nvPr/>
          </p:nvSpPr>
          <p:spPr>
            <a:xfrm>
              <a:off x="3274737" y="2811197"/>
              <a:ext cx="1706754" cy="1510502"/>
            </a:xfrm>
            <a:prstGeom prst="rect">
              <a:avLst/>
            </a:prstGeom>
            <a:noFill/>
          </p:spPr>
          <p:txBody>
            <a:bodyPr wrap="square" rtlCol="0">
              <a:spAutoFit/>
              <a:scene3d>
                <a:camera prst="orthographicFront"/>
                <a:lightRig rig="threePt" dir="t"/>
              </a:scene3d>
              <a:sp3d contourW="12700"/>
            </a:bodyPr>
            <a:p>
              <a:pPr defTabSz="457200"/>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 池化层</a:t>
              </a:r>
              <a:endPar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endParaRPr>
            </a:p>
          </p:txBody>
        </p:sp>
      </p:grpSp>
      <p:graphicFrame>
        <p:nvGraphicFramePr>
          <p:cNvPr id="3" name="对象 -2147482609"/>
          <p:cNvGraphicFramePr>
            <a:graphicFrameLocks noChangeAspect="1"/>
          </p:cNvGraphicFramePr>
          <p:nvPr/>
        </p:nvGraphicFramePr>
        <p:xfrm>
          <a:off x="8100695" y="5546725"/>
          <a:ext cx="1333500" cy="673100"/>
        </p:xfrm>
        <a:graphic>
          <a:graphicData uri="http://schemas.openxmlformats.org/presentationml/2006/ole">
            <mc:AlternateContent xmlns:mc="http://schemas.openxmlformats.org/markup-compatibility/2006">
              <mc:Choice xmlns:v="urn:schemas-microsoft-com:vml" Requires="v">
                <p:oleObj spid="_x0000_s3076" name="" r:id="rId2" imgW="1333500" imgH="673100" progId="Equation.KSEE3">
                  <p:embed/>
                </p:oleObj>
              </mc:Choice>
              <mc:Fallback>
                <p:oleObj name="" r:id="rId2" imgW="1333500" imgH="673100" progId="Equation.KSEE3">
                  <p:embed/>
                  <p:pic>
                    <p:nvPicPr>
                      <p:cNvPr id="0" name="图片 3075"/>
                      <p:cNvPicPr/>
                      <p:nvPr/>
                    </p:nvPicPr>
                    <p:blipFill>
                      <a:blip r:embed="rId3"/>
                      <a:stretch>
                        <a:fillRect/>
                      </a:stretch>
                    </p:blipFill>
                    <p:spPr>
                      <a:xfrm>
                        <a:off x="8100695" y="5546725"/>
                        <a:ext cx="1333500" cy="673100"/>
                      </a:xfrm>
                      <a:prstGeom prst="rect">
                        <a:avLst/>
                      </a:prstGeom>
                      <a:noFill/>
                      <a:ln w="38100">
                        <a:noFill/>
                        <a:miter/>
                      </a:ln>
                    </p:spPr>
                  </p:pic>
                </p:oleObj>
              </mc:Fallback>
            </mc:AlternateContent>
          </a:graphicData>
        </a:graphic>
      </p:graphicFrame>
    </p:spTree>
  </p:cSld>
  <p:clrMapOvr>
    <a:masterClrMapping/>
  </p:clrMapOvr>
  <p:transition>
    <p:split orient="vert" dir="in"/>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15501" y="547312"/>
            <a:ext cx="4462640" cy="52197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六</a:t>
            </a:r>
            <a:r>
              <a:rPr lang="en-US" altLang="zh-CN"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测试集</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验证</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结果</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pic>
        <p:nvPicPr>
          <p:cNvPr id="20" name="图片 8" descr="下载"/>
          <p:cNvPicPr>
            <a:picLocks noChangeAspect="1"/>
          </p:cNvPicPr>
          <p:nvPr/>
        </p:nvPicPr>
        <p:blipFill>
          <a:blip r:embed="rId2"/>
          <a:stretch>
            <a:fillRect/>
          </a:stretch>
        </p:blipFill>
        <p:spPr>
          <a:xfrm>
            <a:off x="5828665" y="1177290"/>
            <a:ext cx="6325870" cy="4345940"/>
          </a:xfrm>
          <a:prstGeom prst="rect">
            <a:avLst/>
          </a:prstGeom>
        </p:spPr>
      </p:pic>
      <p:sp>
        <p:nvSpPr>
          <p:cNvPr id="3" name="文本框 2"/>
          <p:cNvSpPr txBox="1"/>
          <p:nvPr/>
        </p:nvSpPr>
        <p:spPr>
          <a:xfrm>
            <a:off x="176530" y="1938020"/>
            <a:ext cx="6939915" cy="2553335"/>
          </a:xfrm>
          <a:prstGeom prst="rect">
            <a:avLst/>
          </a:prstGeom>
          <a:noFill/>
        </p:spPr>
        <p:txBody>
          <a:bodyPr wrap="square" rtlCol="0" anchor="t">
            <a:spAutoFit/>
          </a:bodyPr>
          <a:p>
            <a:r>
              <a:rPr lang="zh-CN" altLang="en-US"/>
              <a:t>               </a:t>
            </a:r>
            <a:r>
              <a:rPr lang="zh-CN" altLang="en-US" sz="2000" b="1"/>
              <a:t>  precision    recall  f1-score   support</a:t>
            </a:r>
            <a:endParaRPr lang="zh-CN" altLang="en-US" sz="2000" b="1"/>
          </a:p>
          <a:p>
            <a:endParaRPr lang="zh-CN" altLang="en-US" sz="2000" b="1"/>
          </a:p>
          <a:p>
            <a:r>
              <a:rPr lang="zh-CN" altLang="en-US" sz="2000" b="1"/>
              <a:t> 非谣言         0.90      0.99      0.95      8659</a:t>
            </a:r>
            <a:endParaRPr lang="zh-CN" altLang="en-US" sz="2000" b="1"/>
          </a:p>
          <a:p>
            <a:r>
              <a:rPr lang="zh-CN" altLang="en-US" sz="2000" b="1"/>
              <a:t>     谣言         0.91      0.37      0.53      1482</a:t>
            </a:r>
            <a:endParaRPr lang="zh-CN" altLang="en-US" sz="2000" b="1"/>
          </a:p>
          <a:p>
            <a:endParaRPr lang="zh-CN" altLang="en-US" sz="2000" b="1"/>
          </a:p>
          <a:p>
            <a:r>
              <a:rPr lang="zh-CN" altLang="en-US" sz="2000" b="1"/>
              <a:t>micro avg          0.90      0.90      0.90     10141</a:t>
            </a:r>
            <a:endParaRPr lang="zh-CN" altLang="en-US" sz="2000" b="1"/>
          </a:p>
          <a:p>
            <a:r>
              <a:rPr lang="zh-CN" altLang="en-US" sz="2000" b="1"/>
              <a:t> macro avg        0.91      0.68      0.74     10141</a:t>
            </a:r>
            <a:endParaRPr lang="zh-CN" altLang="en-US" sz="2000" b="1"/>
          </a:p>
          <a:p>
            <a:r>
              <a:rPr lang="zh-CN" altLang="en-US" sz="2000" b="1"/>
              <a:t>weighted avg    0.90      0.90      0.88     10141</a:t>
            </a:r>
            <a:endParaRPr lang="zh-CN" altLang="en-US" sz="2000" b="1"/>
          </a:p>
        </p:txBody>
      </p:sp>
    </p:spTree>
  </p:cSld>
  <p:clrMapOvr>
    <a:masterClrMapping/>
  </p:clrMapOvr>
  <p:transition>
    <p:blind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931729" y="3371256"/>
            <a:ext cx="6078242" cy="1014730"/>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测试集结果</a:t>
            </a: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对比</a:t>
            </a: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验证</a:t>
            </a:r>
            <a:endPar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12" name="文本框 11"/>
          <p:cNvSpPr txBox="1"/>
          <p:nvPr/>
        </p:nvSpPr>
        <p:spPr>
          <a:xfrm>
            <a:off x="4931729" y="2289029"/>
            <a:ext cx="5658181" cy="922020"/>
          </a:xfrm>
          <a:prstGeom prst="rect">
            <a:avLst/>
          </a:prstGeom>
          <a:noFill/>
        </p:spPr>
        <p:txBody>
          <a:bodyPr wrap="square" rtlCol="0">
            <a:spAutoFit/>
            <a:scene3d>
              <a:camera prst="orthographicFront"/>
              <a:lightRig rig="threePt" dir="t"/>
            </a:scene3d>
            <a:sp3d contourW="12700"/>
          </a:bodyPr>
          <a:lstStyle/>
          <a:p>
            <a:r>
              <a:rPr lang="en-US" altLang="zh-CN" sz="5400" dirty="0">
                <a:solidFill>
                  <a:srgbClr val="9BA4F4"/>
                </a:solidFill>
                <a:latin typeface="思源黑体 CN Medium" panose="020B0600000000000000" pitchFamily="34" charset="-122"/>
                <a:ea typeface="思源黑体 CN Medium" panose="020B0600000000000000" pitchFamily="34" charset="-122"/>
                <a:cs typeface="+mn-ea"/>
                <a:sym typeface="+mn-lt"/>
              </a:rPr>
              <a:t>PART 04</a:t>
            </a:r>
            <a:endParaRPr lang="zh-CN" altLang="en-US" sz="5400" dirty="0">
              <a:solidFill>
                <a:srgbClr val="9BA4F4"/>
              </a:solidFill>
              <a:latin typeface="思源黑体 CN Medium" panose="020B0600000000000000" pitchFamily="34" charset="-122"/>
              <a:ea typeface="思源黑体 CN Medium" panose="020B0600000000000000" pitchFamily="34" charset="-122"/>
              <a:cs typeface="+mn-ea"/>
              <a:sym typeface="+mn-lt"/>
            </a:endParaRPr>
          </a:p>
        </p:txBody>
      </p:sp>
      <p:cxnSp>
        <p:nvCxnSpPr>
          <p:cNvPr id="13" name="直接连接符 12"/>
          <p:cNvCxnSpPr/>
          <p:nvPr/>
        </p:nvCxnSpPr>
        <p:spPr>
          <a:xfrm>
            <a:off x="5102504" y="3241387"/>
            <a:ext cx="546694" cy="0"/>
          </a:xfrm>
          <a:prstGeom prst="line">
            <a:avLst/>
          </a:prstGeom>
          <a:ln w="381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8314" y="1754457"/>
            <a:ext cx="3910361" cy="39103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graphicFrame>
        <p:nvGraphicFramePr>
          <p:cNvPr id="23" name="图表 22"/>
          <p:cNvGraphicFramePr/>
          <p:nvPr/>
        </p:nvGraphicFramePr>
        <p:xfrm>
          <a:off x="1819910" y="1000760"/>
          <a:ext cx="8552180" cy="5187950"/>
        </p:xfrm>
        <a:graphic>
          <a:graphicData uri="http://schemas.openxmlformats.org/drawingml/2006/chart">
            <c:chart xmlns:c="http://schemas.openxmlformats.org/drawingml/2006/chart" xmlns:r="http://schemas.openxmlformats.org/officeDocument/2006/relationships" r:id="rId1"/>
          </a:graphicData>
        </a:graphic>
      </p:graphicFrame>
      <p:sp>
        <p:nvSpPr>
          <p:cNvPr id="3" name="文本框 2"/>
          <p:cNvSpPr txBox="1"/>
          <p:nvPr/>
        </p:nvSpPr>
        <p:spPr>
          <a:xfrm>
            <a:off x="2616835" y="290830"/>
            <a:ext cx="6460490" cy="521970"/>
          </a:xfrm>
          <a:prstGeom prst="rect">
            <a:avLst/>
          </a:prstGeom>
          <a:noFill/>
        </p:spPr>
        <p:txBody>
          <a:bodyPr wrap="square" rtlCol="0">
            <a:spAutoFit/>
            <a:scene3d>
              <a:camera prst="orthographicFront"/>
              <a:lightRig rig="threePt" dir="t"/>
            </a:scene3d>
            <a:sp3d contourW="12700"/>
          </a:bodyPr>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一、八种模型测试集</a:t>
            </a:r>
            <a:r>
              <a:rPr lang="en-US" altLang="zh-CN"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AUC</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指标曲线图</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pic>
        <p:nvPicPr>
          <p:cNvPr id="2" name="图片 1"/>
          <p:cNvPicPr>
            <a:picLocks noChangeAspect="1"/>
          </p:cNvPicPr>
          <p:nvPr/>
        </p:nvPicPr>
        <p:blipFill>
          <a:blip r:embed="rId3"/>
          <a:srcRect l="6029" t="23301"/>
          <a:stretch>
            <a:fillRect/>
          </a:stretch>
        </p:blipFill>
        <p:spPr>
          <a:xfrm>
            <a:off x="9441815" y="5486400"/>
            <a:ext cx="1795780" cy="702310"/>
          </a:xfrm>
          <a:prstGeom prst="rect">
            <a:avLst/>
          </a:prstGeom>
        </p:spPr>
      </p:pic>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custDataLst>
              <p:tags r:id="rId1"/>
            </p:custDataLst>
          </p:nvPr>
        </p:nvGraphicFramePr>
        <p:xfrm>
          <a:off x="659130" y="862965"/>
          <a:ext cx="10828655" cy="5248910"/>
        </p:xfrm>
        <a:graphic>
          <a:graphicData uri="http://schemas.openxmlformats.org/drawingml/2006/table">
            <a:tbl>
              <a:tblPr firstRow="1" bandRow="1">
                <a:tableStyleId>{5940675A-B579-460E-94D1-54222C63F5DA}</a:tableStyleId>
              </a:tblPr>
              <a:tblGrid>
                <a:gridCol w="465455"/>
                <a:gridCol w="1878330"/>
                <a:gridCol w="1353185"/>
                <a:gridCol w="1130300"/>
                <a:gridCol w="920115"/>
                <a:gridCol w="1120140"/>
                <a:gridCol w="843280"/>
                <a:gridCol w="1153795"/>
                <a:gridCol w="922655"/>
                <a:gridCol w="1041400"/>
              </a:tblGrid>
              <a:tr h="438150">
                <a:tc rowSpan="2" gridSpan="2">
                  <a:txBody>
                    <a:bodyPr/>
                    <a:p>
                      <a:pPr indent="0" algn="ctr">
                        <a:buNone/>
                      </a:pPr>
                      <a:endParaRPr lang="en-US" sz="2000" b="1">
                        <a:latin typeface="仿宋" panose="02010609060101010101" charset="-122"/>
                        <a:ea typeface="仿宋" panose="02010609060101010101" charset="-122"/>
                        <a:cs typeface="仿宋" panose="02010609060101010101" charset="-122"/>
                      </a:endParaRPr>
                    </a:p>
                    <a:p>
                      <a:pPr indent="0" algn="ctr">
                        <a:buNone/>
                      </a:pPr>
                      <a:r>
                        <a:rPr lang="en-US" sz="2000" b="1">
                          <a:latin typeface="仿宋" panose="02010609060101010101" charset="-122"/>
                          <a:ea typeface="仿宋" panose="02010609060101010101" charset="-122"/>
                          <a:cs typeface="仿宋" panose="02010609060101010101" charset="-122"/>
                        </a:rPr>
                        <a:t>模型</a:t>
                      </a:r>
                      <a:endParaRPr lang="en-US" sz="2000" b="1">
                        <a:latin typeface="仿宋" panose="02010609060101010101" charset="-122"/>
                        <a:ea typeface="仿宋" panose="02010609060101010101" charset="-122"/>
                        <a:cs typeface="仿宋" panose="02010609060101010101" charset="-122"/>
                      </a:endParaRPr>
                    </a:p>
                    <a:p>
                      <a:pPr indent="0" algn="ctr">
                        <a:buNone/>
                      </a:pPr>
                      <a:r>
                        <a:rPr lang="en-US" altLang="zh-CN" sz="2000" b="1">
                          <a:latin typeface="仿宋" panose="02010609060101010101" charset="-122"/>
                          <a:ea typeface="仿宋" panose="02010609060101010101" charset="-122"/>
                        </a:rPr>
                        <a:t> </a:t>
                      </a:r>
                      <a:endParaRPr lang="en-US" altLang="zh-CN"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rowSpan="2">
                  <a:txBody>
                    <a:bodyPr/>
                    <a:p>
                      <a:pPr indent="0" algn="ctr">
                        <a:buNone/>
                      </a:pPr>
                      <a:endParaRPr lang="en-US" sz="2000" b="1">
                        <a:latin typeface="仿宋" panose="02010609060101010101" charset="-122"/>
                        <a:ea typeface="仿宋" panose="02010609060101010101" charset="-122"/>
                        <a:cs typeface="仿宋" panose="02010609060101010101" charset="-122"/>
                      </a:endParaRPr>
                    </a:p>
                    <a:p>
                      <a:pPr indent="0" algn="ctr">
                        <a:buNone/>
                      </a:pPr>
                      <a:r>
                        <a:rPr lang="en-US" sz="2000" b="1">
                          <a:latin typeface="仿宋" panose="02010609060101010101" charset="-122"/>
                          <a:ea typeface="仿宋" panose="02010609060101010101" charset="-122"/>
                          <a:cs typeface="仿宋" panose="02010609060101010101" charset="-122"/>
                        </a:rPr>
                        <a:t> AUC</a:t>
                      </a:r>
                      <a:endParaRPr lang="en-US" sz="2000" b="1">
                        <a:latin typeface="仿宋" panose="02010609060101010101" charset="-122"/>
                        <a:ea typeface="仿宋" panose="02010609060101010101" charset="-122"/>
                        <a:cs typeface="仿宋" panose="02010609060101010101" charset="-122"/>
                      </a:endParaRPr>
                    </a:p>
                    <a:p>
                      <a:pPr indent="0" algn="ctr">
                        <a:buNone/>
                      </a:pPr>
                      <a:r>
                        <a:rPr lang="en-US" altLang="zh-CN" sz="2000" b="1">
                          <a:latin typeface="仿宋" panose="02010609060101010101" charset="-122"/>
                          <a:ea typeface="仿宋" panose="02010609060101010101" charset="-122"/>
                        </a:rPr>
                        <a:t> </a:t>
                      </a:r>
                      <a:endParaRPr lang="en-US" altLang="zh-CN"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2000" b="1">
                          <a:latin typeface="仿宋" panose="02010609060101010101" charset="-122"/>
                          <a:ea typeface="仿宋" panose="02010609060101010101" charset="-122"/>
                          <a:cs typeface="仿宋" panose="02010609060101010101" charset="-122"/>
                        </a:rPr>
                        <a:t> </a:t>
                      </a:r>
                      <a:endParaRPr lang="en-US" sz="2000" b="1">
                        <a:latin typeface="仿宋" panose="02010609060101010101" charset="-122"/>
                        <a:ea typeface="仿宋" panose="02010609060101010101" charset="-122"/>
                        <a:cs typeface="仿宋" panose="02010609060101010101" charset="-122"/>
                      </a:endParaRPr>
                    </a:p>
                    <a:p>
                      <a:pPr indent="0" algn="ctr">
                        <a:buNone/>
                      </a:pPr>
                      <a:r>
                        <a:rPr lang="en-US" sz="2000" b="1">
                          <a:latin typeface="仿宋" panose="02010609060101010101" charset="-122"/>
                          <a:ea typeface="仿宋" panose="02010609060101010101" charset="-122"/>
                          <a:cs typeface="仿宋" panose="02010609060101010101" charset="-122"/>
                        </a:rPr>
                        <a:t>准确率</a:t>
                      </a:r>
                      <a:endParaRPr lang="en-US" sz="2000" b="1">
                        <a:latin typeface="仿宋" panose="02010609060101010101" charset="-122"/>
                        <a:ea typeface="仿宋" panose="02010609060101010101" charset="-122"/>
                        <a:cs typeface="仿宋" panose="02010609060101010101" charset="-122"/>
                      </a:endParaRPr>
                    </a:p>
                    <a:p>
                      <a:pPr indent="0" algn="ctr">
                        <a:buNone/>
                      </a:pPr>
                      <a:r>
                        <a:rPr lang="en-US" altLang="zh-CN" sz="2000" b="1">
                          <a:latin typeface="仿宋" panose="02010609060101010101" charset="-122"/>
                          <a:ea typeface="仿宋" panose="02010609060101010101" charset="-122"/>
                        </a:rPr>
                        <a:t> </a:t>
                      </a:r>
                      <a:endParaRPr lang="en-US" altLang="zh-CN"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lgn="ctr">
                        <a:buNone/>
                      </a:pPr>
                      <a:r>
                        <a:rPr lang="en-US" sz="2000" b="1">
                          <a:latin typeface="仿宋" panose="02010609060101010101" charset="-122"/>
                          <a:ea typeface="仿宋" panose="02010609060101010101" charset="-122"/>
                          <a:cs typeface="仿宋" panose="02010609060101010101" charset="-122"/>
                        </a:rPr>
                        <a:t>精确率</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lgn="ctr">
                        <a:buNone/>
                      </a:pPr>
                      <a:r>
                        <a:rPr lang="en-US" sz="2000" b="1">
                          <a:latin typeface="仿宋" panose="02010609060101010101" charset="-122"/>
                          <a:ea typeface="仿宋" panose="02010609060101010101" charset="-122"/>
                          <a:cs typeface="仿宋" panose="02010609060101010101" charset="-122"/>
                        </a:rPr>
                        <a:t>召回率</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lgn="ctr">
                        <a:buNone/>
                      </a:pPr>
                      <a:r>
                        <a:rPr lang="en-US" sz="2000" b="1">
                          <a:latin typeface="仿宋" panose="02010609060101010101" charset="-122"/>
                          <a:ea typeface="仿宋" panose="02010609060101010101" charset="-122"/>
                          <a:cs typeface="仿宋" panose="02010609060101010101" charset="-122"/>
                        </a:rPr>
                        <a:t>F1</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94970">
                <a:tc vMerge="1" gridSpan="2">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vMerge="1">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仿宋" panose="02010609060101010101" charset="-122"/>
                          <a:ea typeface="仿宋" panose="02010609060101010101" charset="-122"/>
                          <a:cs typeface="仿宋" panose="02010609060101010101" charset="-122"/>
                        </a:rPr>
                        <a:t>非谣言</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仿宋" panose="02010609060101010101" charset="-122"/>
                          <a:ea typeface="仿宋" panose="02010609060101010101" charset="-122"/>
                          <a:cs typeface="仿宋" panose="02010609060101010101" charset="-122"/>
                        </a:rPr>
                        <a:t>谣言</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仿宋" panose="02010609060101010101" charset="-122"/>
                          <a:ea typeface="仿宋" panose="02010609060101010101" charset="-122"/>
                          <a:cs typeface="仿宋" panose="02010609060101010101" charset="-122"/>
                        </a:rPr>
                        <a:t>非谣言</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仿宋" panose="02010609060101010101" charset="-122"/>
                          <a:ea typeface="仿宋" panose="02010609060101010101" charset="-122"/>
                          <a:cs typeface="仿宋" panose="02010609060101010101" charset="-122"/>
                        </a:rPr>
                        <a:t>谣言</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仿宋" panose="02010609060101010101" charset="-122"/>
                          <a:ea typeface="仿宋" panose="02010609060101010101" charset="-122"/>
                          <a:cs typeface="仿宋" panose="02010609060101010101" charset="-122"/>
                        </a:rPr>
                        <a:t>非谣言</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仿宋" panose="02010609060101010101" charset="-122"/>
                          <a:ea typeface="仿宋" panose="02010609060101010101" charset="-122"/>
                          <a:cs typeface="仿宋" panose="02010609060101010101" charset="-122"/>
                        </a:rPr>
                        <a:t>谣言</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7370">
                <a:tc gridSpan="2">
                  <a:txBody>
                    <a:bodyPr/>
                    <a:p>
                      <a:pPr indent="0" algn="ctr">
                        <a:buNone/>
                      </a:pPr>
                      <a:r>
                        <a:rPr lang="en-US" sz="2000" b="1">
                          <a:latin typeface="仿宋" panose="02010609060101010101" charset="-122"/>
                          <a:ea typeface="仿宋" panose="02010609060101010101" charset="-122"/>
                          <a:cs typeface="仿宋" panose="02010609060101010101" charset="-122"/>
                        </a:rPr>
                        <a:t>朴素贝叶斯</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2400" b="0">
                          <a:latin typeface="仿宋" panose="02010609060101010101" charset="-122"/>
                          <a:ea typeface="仿宋" panose="02010609060101010101" charset="-122"/>
                          <a:cs typeface="仿宋" panose="02010609060101010101" charset="-122"/>
                        </a:rPr>
                        <a:t>0.68</a:t>
                      </a:r>
                      <a:r>
                        <a:rPr lang="en-US" sz="2000" b="0">
                          <a:latin typeface="仿宋" panose="02010609060101010101" charset="-122"/>
                          <a:ea typeface="仿宋" panose="02010609060101010101" charset="-122"/>
                          <a:cs typeface="仿宋" panose="02010609060101010101" charset="-122"/>
                        </a:rPr>
                        <a:t> </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0.87</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0.99</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0.38</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0.94</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0.53</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9905">
                <a:tc gridSpan="2">
                  <a:txBody>
                    <a:bodyPr/>
                    <a:p>
                      <a:pPr indent="0" algn="ctr">
                        <a:buNone/>
                      </a:pPr>
                      <a:r>
                        <a:rPr lang="en-US" sz="2000" b="1">
                          <a:latin typeface="仿宋" panose="02010609060101010101" charset="-122"/>
                          <a:ea typeface="仿宋" panose="02010609060101010101" charset="-122"/>
                          <a:cs typeface="仿宋" panose="02010609060101010101" charset="-122"/>
                        </a:rPr>
                        <a:t>决策树</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2400" b="0">
                          <a:latin typeface="仿宋" panose="02010609060101010101" charset="-122"/>
                          <a:ea typeface="仿宋" panose="02010609060101010101" charset="-122"/>
                          <a:cs typeface="仿宋" panose="02010609060101010101" charset="-122"/>
                        </a:rPr>
                        <a:t>0.69</a:t>
                      </a:r>
                      <a:r>
                        <a:rPr lang="en-US" sz="2000" b="0">
                          <a:latin typeface="仿宋" panose="02010609060101010101" charset="-122"/>
                          <a:ea typeface="仿宋" panose="02010609060101010101" charset="-122"/>
                          <a:cs typeface="仿宋" panose="02010609060101010101" charset="-122"/>
                        </a:rPr>
                        <a:t> </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0.84</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0.99</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0.39</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0.94</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0.54</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5305">
                <a:tc gridSpan="2">
                  <a:txBody>
                    <a:bodyPr/>
                    <a:p>
                      <a:pPr indent="0" algn="ctr">
                        <a:buNone/>
                      </a:pPr>
                      <a:r>
                        <a:rPr lang="en-US" sz="2000" b="1">
                          <a:latin typeface="仿宋" panose="02010609060101010101" charset="-122"/>
                          <a:ea typeface="仿宋" panose="02010609060101010101" charset="-122"/>
                          <a:cs typeface="仿宋" panose="02010609060101010101" charset="-122"/>
                        </a:rPr>
                        <a:t>随机森林</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2400" b="0">
                          <a:latin typeface="仿宋" panose="02010609060101010101" charset="-122"/>
                          <a:ea typeface="仿宋" panose="02010609060101010101" charset="-122"/>
                          <a:cs typeface="仿宋" panose="02010609060101010101" charset="-122"/>
                        </a:rPr>
                        <a:t>0.69</a:t>
                      </a:r>
                      <a:endParaRPr lang="en-US" altLang="en-US" sz="24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0.99</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0.39</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0.95</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0.54</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165">
                <a:tc gridSpan="2">
                  <a:txBody>
                    <a:bodyPr/>
                    <a:p>
                      <a:pPr indent="0" algn="ctr">
                        <a:buNone/>
                      </a:pPr>
                      <a:r>
                        <a:rPr lang="en-US" sz="2000" b="1">
                          <a:latin typeface="仿宋" panose="02010609060101010101" charset="-122"/>
                          <a:ea typeface="仿宋" panose="02010609060101010101" charset="-122"/>
                          <a:cs typeface="仿宋" panose="02010609060101010101" charset="-122"/>
                        </a:rPr>
                        <a:t>KNN</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2400" b="0">
                          <a:latin typeface="仿宋" panose="02010609060101010101" charset="-122"/>
                          <a:ea typeface="仿宋" panose="02010609060101010101" charset="-122"/>
                          <a:cs typeface="仿宋" panose="02010609060101010101" charset="-122"/>
                        </a:rPr>
                        <a:t>0.67</a:t>
                      </a:r>
                      <a:endParaRPr lang="en-US" altLang="en-US" sz="24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800" b="1">
                          <a:solidFill>
                            <a:srgbClr val="FF0000"/>
                          </a:solidFill>
                          <a:latin typeface="仿宋" panose="02010609060101010101" charset="-122"/>
                          <a:ea typeface="仿宋" panose="02010609060101010101" charset="-122"/>
                          <a:cs typeface="仿宋" panose="02010609060101010101" charset="-122"/>
                        </a:rPr>
                        <a:t>0.96</a:t>
                      </a:r>
                      <a:endParaRPr lang="en-US" altLang="en-US" sz="2800" b="1">
                        <a:solidFill>
                          <a:srgbClr val="FF0000"/>
                        </a:solidFill>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800" b="1">
                          <a:solidFill>
                            <a:srgbClr val="FF0000"/>
                          </a:solidFill>
                          <a:latin typeface="仿宋" panose="02010609060101010101" charset="-122"/>
                          <a:ea typeface="仿宋" panose="02010609060101010101" charset="-122"/>
                          <a:cs typeface="仿宋" panose="02010609060101010101" charset="-122"/>
                        </a:rPr>
                        <a:t>1</a:t>
                      </a:r>
                      <a:endParaRPr lang="en-US" altLang="en-US" sz="2800" b="1">
                        <a:solidFill>
                          <a:srgbClr val="FF0000"/>
                        </a:solidFill>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0.34</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800" b="1">
                          <a:solidFill>
                            <a:srgbClr val="FF0000"/>
                          </a:solidFill>
                          <a:latin typeface="仿宋" panose="02010609060101010101" charset="-122"/>
                          <a:ea typeface="仿宋" panose="02010609060101010101" charset="-122"/>
                          <a:cs typeface="仿宋" panose="02010609060101010101" charset="-122"/>
                        </a:rPr>
                        <a:t>0.95</a:t>
                      </a:r>
                      <a:endParaRPr lang="en-US" altLang="en-US" sz="2800" b="1">
                        <a:solidFill>
                          <a:srgbClr val="FF0000"/>
                        </a:solidFill>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0.51</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76885">
                <a:tc rowSpan="3">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支持向量机</a:t>
                      </a:r>
                      <a:r>
                        <a:rPr lang="en-US" altLang="zh-CN" sz="2000" b="1">
                          <a:latin typeface="仿宋" panose="02010609060101010101" charset="-122"/>
                          <a:ea typeface="仿宋" panose="02010609060101010101" charset="-122"/>
                        </a:rPr>
                        <a:t> </a:t>
                      </a:r>
                      <a:endParaRPr lang="en-US" altLang="zh-CN"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仿宋" panose="02010609060101010101" charset="-122"/>
                          <a:ea typeface="仿宋" panose="02010609060101010101" charset="-122"/>
                          <a:cs typeface="仿宋" panose="02010609060101010101" charset="-122"/>
                        </a:rPr>
                        <a:t>Sigmoid核函数</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0.70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0.91</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0.84</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0.99</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0.40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0.95</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0.55</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4985">
                <a:tc vMerge="1">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仿宋" panose="02010609060101010101" charset="-122"/>
                          <a:ea typeface="仿宋" panose="02010609060101010101" charset="-122"/>
                          <a:cs typeface="仿宋" panose="02010609060101010101" charset="-122"/>
                        </a:rPr>
                        <a:t>线性核函数</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0.70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0.91</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0.84</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0.99</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0.40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0.95</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0.55</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2130">
                <a:tc vMerge="1">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仿宋" panose="02010609060101010101" charset="-122"/>
                          <a:ea typeface="仿宋" panose="02010609060101010101" charset="-122"/>
                          <a:cs typeface="仿宋" panose="02010609060101010101" charset="-122"/>
                        </a:rPr>
                        <a:t>高斯核核函数</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0.68</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0.90</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0.91</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0.99</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0.37</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0.95</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0.53</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6415">
                <a:tc gridSpan="2">
                  <a:txBody>
                    <a:bodyPr/>
                    <a:p>
                      <a:pPr indent="0" algn="ctr">
                        <a:buNone/>
                      </a:pPr>
                      <a:r>
                        <a:rPr lang="en-US" sz="2000" b="1">
                          <a:latin typeface="仿宋" panose="02010609060101010101" charset="-122"/>
                          <a:ea typeface="仿宋" panose="02010609060101010101" charset="-122"/>
                          <a:cs typeface="仿宋" panose="02010609060101010101" charset="-122"/>
                        </a:rPr>
                        <a:t>循环神经网络</a:t>
                      </a:r>
                      <a:endParaRPr lang="en-US" altLang="en-US" sz="2000" b="1">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2800" b="1">
                          <a:solidFill>
                            <a:srgbClr val="FF0000"/>
                          </a:solidFill>
                          <a:latin typeface="仿宋" panose="02010609060101010101" charset="-122"/>
                          <a:ea typeface="仿宋" panose="02010609060101010101" charset="-122"/>
                          <a:cs typeface="仿宋" panose="02010609060101010101" charset="-122"/>
                        </a:rPr>
                        <a:t>0.86</a:t>
                      </a:r>
                      <a:r>
                        <a:rPr lang="en-US" sz="2800" b="1">
                          <a:solidFill>
                            <a:srgbClr val="7030A0"/>
                          </a:solidFill>
                          <a:latin typeface="仿宋" panose="02010609060101010101" charset="-122"/>
                          <a:ea typeface="仿宋" panose="02010609060101010101" charset="-122"/>
                          <a:cs typeface="仿宋" panose="02010609060101010101" charset="-122"/>
                        </a:rPr>
                        <a:t> </a:t>
                      </a:r>
                      <a:endParaRPr lang="en-US" altLang="en-US" sz="2800" b="1">
                        <a:solidFill>
                          <a:srgbClr val="7030A0"/>
                        </a:solidFill>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0.89</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800" b="1">
                          <a:solidFill>
                            <a:srgbClr val="FF0000"/>
                          </a:solidFill>
                          <a:latin typeface="仿宋" panose="02010609060101010101" charset="-122"/>
                          <a:ea typeface="仿宋" panose="02010609060101010101" charset="-122"/>
                          <a:cs typeface="仿宋" panose="02010609060101010101" charset="-122"/>
                        </a:rPr>
                        <a:t>0.92</a:t>
                      </a:r>
                      <a:endParaRPr lang="en-US" altLang="en-US" sz="2800" b="1">
                        <a:solidFill>
                          <a:srgbClr val="FF0000"/>
                        </a:solidFill>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仿宋" panose="02010609060101010101" charset="-122"/>
                          <a:ea typeface="仿宋" panose="02010609060101010101" charset="-122"/>
                          <a:cs typeface="仿宋" panose="02010609060101010101" charset="-122"/>
                        </a:rPr>
                        <a:t> 0.67</a:t>
                      </a:r>
                      <a:r>
                        <a:rPr lang="en-US" sz="1800" b="0">
                          <a:latin typeface="仿宋" panose="02010609060101010101" charset="-122"/>
                          <a:ea typeface="仿宋" panose="02010609060101010101" charset="-122"/>
                          <a:cs typeface="仿宋" panose="02010609060101010101" charset="-122"/>
                        </a:rPr>
                        <a:t> </a:t>
                      </a:r>
                      <a:endParaRPr lang="en-US" altLang="en-US" sz="18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0.96</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800" b="1">
                          <a:solidFill>
                            <a:srgbClr val="FF0000"/>
                          </a:solidFill>
                          <a:latin typeface="仿宋" panose="02010609060101010101" charset="-122"/>
                          <a:ea typeface="仿宋" panose="02010609060101010101" charset="-122"/>
                          <a:cs typeface="仿宋" panose="02010609060101010101" charset="-122"/>
                        </a:rPr>
                        <a:t>0.48</a:t>
                      </a:r>
                      <a:endParaRPr lang="en-US" altLang="en-US" sz="2800" b="1">
                        <a:solidFill>
                          <a:srgbClr val="FF0000"/>
                        </a:solidFill>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仿宋" panose="02010609060101010101" charset="-122"/>
                          <a:ea typeface="仿宋" panose="02010609060101010101" charset="-122"/>
                          <a:cs typeface="仿宋" panose="02010609060101010101" charset="-122"/>
                        </a:rPr>
                        <a:t>0.94</a:t>
                      </a:r>
                      <a:endParaRPr lang="en-US" altLang="en-US" sz="2000" b="0">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800" b="1">
                          <a:solidFill>
                            <a:srgbClr val="FF0000"/>
                          </a:solidFill>
                          <a:latin typeface="仿宋" panose="02010609060101010101" charset="-122"/>
                          <a:ea typeface="仿宋" panose="02010609060101010101" charset="-122"/>
                          <a:cs typeface="仿宋" panose="02010609060101010101" charset="-122"/>
                        </a:rPr>
                        <a:t>0.56</a:t>
                      </a:r>
                      <a:endParaRPr lang="en-US" altLang="en-US" sz="2800" b="1">
                        <a:solidFill>
                          <a:srgbClr val="FF0000"/>
                        </a:solidFill>
                        <a:latin typeface="仿宋" panose="02010609060101010101" charset="-122"/>
                        <a:ea typeface="仿宋"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 name="文本框 1"/>
          <p:cNvSpPr txBox="1"/>
          <p:nvPr/>
        </p:nvSpPr>
        <p:spPr>
          <a:xfrm>
            <a:off x="2926080" y="135890"/>
            <a:ext cx="6460490" cy="521970"/>
          </a:xfrm>
          <a:prstGeom prst="rect">
            <a:avLst/>
          </a:prstGeom>
          <a:noFill/>
        </p:spPr>
        <p:txBody>
          <a:bodyPr wrap="square" rtlCol="0">
            <a:spAutoFit/>
            <a:scene3d>
              <a:camera prst="orthographicFront"/>
              <a:lightRig rig="threePt" dir="t"/>
            </a:scene3d>
            <a:sp3d contourW="12700"/>
          </a:bodyPr>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二</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、八种模型测试集各项</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指标对比</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4249" y="4116764"/>
            <a:ext cx="5020898" cy="637719"/>
            <a:chOff x="5376170" y="1434826"/>
            <a:chExt cx="5714871" cy="637719"/>
          </a:xfrm>
        </p:grpSpPr>
        <p:sp>
          <p:nvSpPr>
            <p:cNvPr id="3" name="矩形 2"/>
            <p:cNvSpPr/>
            <p:nvPr/>
          </p:nvSpPr>
          <p:spPr>
            <a:xfrm>
              <a:off x="6111903" y="1434826"/>
              <a:ext cx="4979137" cy="6289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endParaRPr>
            </a:p>
          </p:txBody>
        </p:sp>
        <p:sp>
          <p:nvSpPr>
            <p:cNvPr id="4" name="矩形 3"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6111903" y="1443620"/>
              <a:ext cx="4979138"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总述</a:t>
              </a:r>
              <a:endPar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5" name="矩形 4" descr="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
            <p:cNvSpPr/>
            <p:nvPr/>
          </p:nvSpPr>
          <p:spPr>
            <a:xfrm>
              <a:off x="5376170" y="1434826"/>
              <a:ext cx="628925" cy="628925"/>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Normal" panose="020B0400000000000000" pitchFamily="34" charset="-122"/>
                  <a:ea typeface="思源黑体 CN Normal" panose="020B0400000000000000" pitchFamily="34" charset="-122"/>
                </a:rPr>
                <a:t>1</a:t>
              </a:r>
              <a:endParaRPr lang="zh-CN" altLang="en-US" sz="2800" dirty="0">
                <a:latin typeface="思源黑体 CN Normal" panose="020B0400000000000000" pitchFamily="34" charset="-122"/>
                <a:ea typeface="思源黑体 CN Normal" panose="020B0400000000000000" pitchFamily="34" charset="-122"/>
              </a:endParaRPr>
            </a:p>
          </p:txBody>
        </p:sp>
      </p:grpSp>
      <p:grpSp>
        <p:nvGrpSpPr>
          <p:cNvPr id="6" name="组合 5"/>
          <p:cNvGrpSpPr/>
          <p:nvPr/>
        </p:nvGrpSpPr>
        <p:grpSpPr>
          <a:xfrm>
            <a:off x="6636009" y="4121160"/>
            <a:ext cx="5020898" cy="637719"/>
            <a:chOff x="5376170" y="1434826"/>
            <a:chExt cx="5714871" cy="637719"/>
          </a:xfrm>
        </p:grpSpPr>
        <p:sp>
          <p:nvSpPr>
            <p:cNvPr id="7" name="矩形 6"/>
            <p:cNvSpPr/>
            <p:nvPr/>
          </p:nvSpPr>
          <p:spPr>
            <a:xfrm>
              <a:off x="6111903" y="1434826"/>
              <a:ext cx="4979137" cy="6289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endParaRPr>
            </a:p>
          </p:txBody>
        </p:sp>
        <p:sp>
          <p:nvSpPr>
            <p:cNvPr id="8" name="矩形 7"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6111903" y="1443620"/>
              <a:ext cx="4979138"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机器学习方法流程</a:t>
              </a:r>
              <a:endPar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9" name="矩形 8" descr="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
            <p:cNvSpPr/>
            <p:nvPr/>
          </p:nvSpPr>
          <p:spPr>
            <a:xfrm>
              <a:off x="5376170" y="1434826"/>
              <a:ext cx="628925" cy="628925"/>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Normal" panose="020B0400000000000000" pitchFamily="34" charset="-122"/>
                  <a:ea typeface="思源黑体 CN Normal" panose="020B0400000000000000" pitchFamily="34" charset="-122"/>
                </a:rPr>
                <a:t>2</a:t>
              </a:r>
              <a:endParaRPr lang="zh-CN" altLang="en-US" sz="2800" dirty="0">
                <a:latin typeface="思源黑体 CN Normal" panose="020B0400000000000000" pitchFamily="34" charset="-122"/>
                <a:ea typeface="思源黑体 CN Normal" panose="020B0400000000000000" pitchFamily="34" charset="-122"/>
              </a:endParaRPr>
            </a:p>
          </p:txBody>
        </p:sp>
      </p:grpSp>
      <p:grpSp>
        <p:nvGrpSpPr>
          <p:cNvPr id="10" name="组合 9"/>
          <p:cNvGrpSpPr/>
          <p:nvPr/>
        </p:nvGrpSpPr>
        <p:grpSpPr>
          <a:xfrm>
            <a:off x="494250" y="5356857"/>
            <a:ext cx="5020898" cy="637719"/>
            <a:chOff x="5376170" y="1434826"/>
            <a:chExt cx="5714871" cy="637719"/>
          </a:xfrm>
        </p:grpSpPr>
        <p:sp>
          <p:nvSpPr>
            <p:cNvPr id="11" name="矩形 10"/>
            <p:cNvSpPr/>
            <p:nvPr/>
          </p:nvSpPr>
          <p:spPr>
            <a:xfrm>
              <a:off x="6111903" y="1434826"/>
              <a:ext cx="4979137" cy="6289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endParaRPr>
            </a:p>
          </p:txBody>
        </p:sp>
        <p:sp>
          <p:nvSpPr>
            <p:cNvPr id="12" name="矩形 1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6111903" y="1443620"/>
              <a:ext cx="4979138"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endPar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3" name="矩形 12" descr="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
            <p:cNvSpPr/>
            <p:nvPr/>
          </p:nvSpPr>
          <p:spPr>
            <a:xfrm>
              <a:off x="5376170" y="1434826"/>
              <a:ext cx="628925" cy="628925"/>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Normal" panose="020B0400000000000000" pitchFamily="34" charset="-122"/>
                  <a:ea typeface="思源黑体 CN Normal" panose="020B0400000000000000" pitchFamily="34" charset="-122"/>
                </a:rPr>
                <a:t>3</a:t>
              </a:r>
              <a:endParaRPr lang="zh-CN" altLang="en-US" sz="2800" dirty="0">
                <a:latin typeface="思源黑体 CN Normal" panose="020B0400000000000000" pitchFamily="34" charset="-122"/>
                <a:ea typeface="思源黑体 CN Normal" panose="020B0400000000000000" pitchFamily="34" charset="-122"/>
              </a:endParaRPr>
            </a:p>
          </p:txBody>
        </p:sp>
      </p:grpSp>
      <p:grpSp>
        <p:nvGrpSpPr>
          <p:cNvPr id="14" name="组合 13"/>
          <p:cNvGrpSpPr/>
          <p:nvPr/>
        </p:nvGrpSpPr>
        <p:grpSpPr>
          <a:xfrm>
            <a:off x="6636010" y="5348063"/>
            <a:ext cx="5020898" cy="637719"/>
            <a:chOff x="5376170" y="1434826"/>
            <a:chExt cx="5714871" cy="637719"/>
          </a:xfrm>
        </p:grpSpPr>
        <p:sp>
          <p:nvSpPr>
            <p:cNvPr id="15" name="矩形 14"/>
            <p:cNvSpPr/>
            <p:nvPr/>
          </p:nvSpPr>
          <p:spPr>
            <a:xfrm>
              <a:off x="6111903" y="1434826"/>
              <a:ext cx="4979137" cy="6289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endParaRPr>
            </a:p>
          </p:txBody>
        </p:sp>
        <p:sp>
          <p:nvSpPr>
            <p:cNvPr id="16" name="矩形 1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6111903" y="1443620"/>
              <a:ext cx="4979138"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mn-ea"/>
                </a:rPr>
                <a:t>模型验证</a:t>
              </a:r>
              <a:endPar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7" name="矩形 16" descr="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
            <p:cNvSpPr/>
            <p:nvPr/>
          </p:nvSpPr>
          <p:spPr>
            <a:xfrm>
              <a:off x="5376170" y="1434826"/>
              <a:ext cx="628925" cy="628925"/>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Normal" panose="020B0400000000000000" pitchFamily="34" charset="-122"/>
                  <a:ea typeface="思源黑体 CN Normal" panose="020B0400000000000000" pitchFamily="34" charset="-122"/>
                </a:rPr>
                <a:t>4</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18" name="文本框 17"/>
          <p:cNvSpPr txBox="1"/>
          <p:nvPr/>
        </p:nvSpPr>
        <p:spPr>
          <a:xfrm>
            <a:off x="5257065" y="2422375"/>
            <a:ext cx="1661993" cy="923330"/>
          </a:xfrm>
          <a:prstGeom prst="rect">
            <a:avLst/>
          </a:prstGeom>
          <a:noFill/>
        </p:spPr>
        <p:txBody>
          <a:bodyPr vert="horz" wrap="square" rtlCol="0">
            <a:spAutoFit/>
          </a:bodyPr>
          <a:lstStyle/>
          <a:p>
            <a:pPr algn="ctr"/>
            <a:r>
              <a:rPr lang="zh-CN" altLang="en-US" sz="5400" dirty="0">
                <a:solidFill>
                  <a:srgbClr val="9FCEFA"/>
                </a:solidFill>
                <a:latin typeface="思源黑体 CN Normal" panose="020B0400000000000000" pitchFamily="34" charset="-122"/>
                <a:ea typeface="思源黑体 CN Normal" panose="020B0400000000000000" pitchFamily="34" charset="-122"/>
                <a:cs typeface="Arial" panose="020B0604020202020204" pitchFamily="34" charset="0"/>
              </a:rPr>
              <a:t>目录</a:t>
            </a:r>
            <a:endParaRPr lang="zh-CN" altLang="en-US" sz="5400" dirty="0">
              <a:solidFill>
                <a:srgbClr val="9FCEFA"/>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9" name="文本框 18"/>
          <p:cNvSpPr txBox="1"/>
          <p:nvPr/>
        </p:nvSpPr>
        <p:spPr>
          <a:xfrm>
            <a:off x="4291040" y="3198167"/>
            <a:ext cx="3609920" cy="461665"/>
          </a:xfrm>
          <a:prstGeom prst="rect">
            <a:avLst/>
          </a:prstGeom>
          <a:noFill/>
        </p:spPr>
        <p:txBody>
          <a:bodyPr vert="horz" wrap="square" rtlCol="0">
            <a:spAutoFit/>
          </a:bodyPr>
          <a:lstStyle/>
          <a:p>
            <a:pPr algn="ctr"/>
            <a:r>
              <a:rPr lang="en-US" altLang="zh-CN" sz="2400" dirty="0">
                <a:solidFill>
                  <a:srgbClr val="9FCEFA"/>
                </a:solidFill>
                <a:latin typeface="思源黑体 CN Normal" panose="020B0400000000000000" pitchFamily="34" charset="-122"/>
                <a:ea typeface="思源黑体 CN Normal" panose="020B0400000000000000" pitchFamily="34" charset="-122"/>
                <a:cs typeface="Arial" panose="020B0604020202020204" pitchFamily="34" charset="0"/>
              </a:rPr>
              <a:t>Contents</a:t>
            </a:r>
            <a:endParaRPr lang="zh-CN" altLang="en-US" sz="2400" dirty="0">
              <a:solidFill>
                <a:srgbClr val="9FCEFA"/>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20" name="矩形 1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a:off x="1140640" y="5365713"/>
            <a:ext cx="4374507"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fontAlgn="base">
              <a:spcBef>
                <a:spcPct val="0"/>
              </a:spcBef>
              <a:spcAft>
                <a:spcPct val="0"/>
              </a:spcAft>
              <a:defRPr/>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深度学习方法流程</a:t>
            </a:r>
            <a:endPar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Tree>
  </p:cSld>
  <p:clrMapOvr>
    <a:masterClrMapping/>
  </p:clrMapOvr>
  <p:transition>
    <p:fade/>
  </p:transition>
  <p:timing>
    <p:tnLst>
      <p:par>
        <p:cTn id="1" dur="indefinite" restart="never" nodeType="tmRoot"/>
      </p:par>
    </p:tnLst>
    <p:bldLst>
      <p:bldP spid="2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文本框 19"/>
          <p:cNvSpPr txBox="1"/>
          <p:nvPr>
            <p:custDataLst>
              <p:tags r:id="rId1"/>
            </p:custDataLst>
          </p:nvPr>
        </p:nvSpPr>
        <p:spPr>
          <a:xfrm>
            <a:off x="3428329" y="3095166"/>
            <a:ext cx="6298406"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rPr>
              <a:t>敬请指正</a:t>
            </a:r>
            <a:endParaRPr kumimoji="0" lang="zh-CN" altLang="en-US" sz="54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9482" y="3026329"/>
            <a:ext cx="1066928" cy="10597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425124" y="3274736"/>
            <a:ext cx="5658181" cy="1014730"/>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总述</a:t>
            </a:r>
            <a:endPar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12" name="文本框 11"/>
          <p:cNvSpPr txBox="1"/>
          <p:nvPr/>
        </p:nvSpPr>
        <p:spPr>
          <a:xfrm>
            <a:off x="4931729" y="2289029"/>
            <a:ext cx="5658181" cy="923330"/>
          </a:xfrm>
          <a:prstGeom prst="rect">
            <a:avLst/>
          </a:prstGeom>
          <a:noFill/>
        </p:spPr>
        <p:txBody>
          <a:bodyPr wrap="square" rtlCol="0">
            <a:spAutoFit/>
            <a:scene3d>
              <a:camera prst="orthographicFront"/>
              <a:lightRig rig="threePt" dir="t"/>
            </a:scene3d>
            <a:sp3d contourW="12700"/>
          </a:bodyPr>
          <a:lstStyle/>
          <a:p>
            <a:r>
              <a:rPr lang="en-US" altLang="zh-CN" sz="5400" dirty="0">
                <a:solidFill>
                  <a:srgbClr val="9BA4F4"/>
                </a:solidFill>
                <a:latin typeface="思源黑体 CN Medium" panose="020B0600000000000000" pitchFamily="34" charset="-122"/>
                <a:ea typeface="思源黑体 CN Medium" panose="020B0600000000000000" pitchFamily="34" charset="-122"/>
                <a:cs typeface="+mn-ea"/>
                <a:sym typeface="+mn-lt"/>
              </a:rPr>
              <a:t>PART 01</a:t>
            </a:r>
            <a:endParaRPr lang="zh-CN" altLang="en-US" sz="5400" dirty="0">
              <a:solidFill>
                <a:srgbClr val="9BA4F4"/>
              </a:solidFill>
              <a:latin typeface="思源黑体 CN Medium" panose="020B0600000000000000" pitchFamily="34" charset="-122"/>
              <a:ea typeface="思源黑体 CN Medium" panose="020B0600000000000000" pitchFamily="34" charset="-122"/>
              <a:cs typeface="+mn-ea"/>
              <a:sym typeface="+mn-lt"/>
            </a:endParaRPr>
          </a:p>
        </p:txBody>
      </p:sp>
      <p:cxnSp>
        <p:nvCxnSpPr>
          <p:cNvPr id="13" name="直接连接符 12"/>
          <p:cNvCxnSpPr/>
          <p:nvPr/>
        </p:nvCxnSpPr>
        <p:spPr>
          <a:xfrm>
            <a:off x="5102504" y="3241387"/>
            <a:ext cx="546694" cy="0"/>
          </a:xfrm>
          <a:prstGeom prst="line">
            <a:avLst/>
          </a:prstGeom>
          <a:ln w="381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8314" y="1754457"/>
            <a:ext cx="3910361" cy="39103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279866" y="699712"/>
            <a:ext cx="4269353" cy="52197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一、总述</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23" name="矩形 22"/>
          <p:cNvSpPr/>
          <p:nvPr/>
        </p:nvSpPr>
        <p:spPr>
          <a:xfrm>
            <a:off x="1655445" y="1616075"/>
            <a:ext cx="8606155" cy="4984750"/>
          </a:xfrm>
          <a:prstGeom prst="rect">
            <a:avLst/>
          </a:prstGeom>
        </p:spPr>
        <p:txBody>
          <a:bodyPr wrap="square">
            <a:spAutoFit/>
            <a:scene3d>
              <a:camera prst="orthographicFront"/>
              <a:lightRig rig="threePt" dir="t"/>
            </a:scene3d>
            <a:sp3d contourW="12700"/>
          </a:bodyPr>
          <a:lstStyle/>
          <a:p>
            <a:pPr>
              <a:lnSpc>
                <a:spcPct val="150000"/>
              </a:lnSpc>
            </a:pPr>
            <a:r>
              <a:rPr lang="en-US" altLang="zh-CN" sz="2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   </a:t>
            </a:r>
            <a:r>
              <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为了客观对比</a:t>
            </a:r>
            <a:r>
              <a:rPr lang="zh-CN" altLang="en-US" sz="2400" b="1" dirty="0">
                <a:solidFill>
                  <a:srgbClr val="7030A0"/>
                </a:solidFill>
                <a:latin typeface="思源黑体 CN Medium" panose="020B0600000000000000" pitchFamily="34" charset="-122"/>
                <a:ea typeface="思源黑体 CN Medium" panose="020B0600000000000000" pitchFamily="34" charset="-122"/>
              </a:rPr>
              <a:t>循环神经网络</a:t>
            </a:r>
            <a:r>
              <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训练结果，增加了</a:t>
            </a:r>
            <a:r>
              <a:rPr lang="zh-CN" altLang="en-US" sz="2400" b="1" dirty="0">
                <a:solidFill>
                  <a:srgbClr val="7030A0"/>
                </a:solidFill>
                <a:latin typeface="思源黑体 CN Medium" panose="020B0600000000000000" pitchFamily="34" charset="-122"/>
                <a:ea typeface="思源黑体 CN Medium" panose="020B0600000000000000" pitchFamily="34" charset="-122"/>
              </a:rPr>
              <a:t>传统</a:t>
            </a:r>
            <a:r>
              <a:rPr lang="zh-CN" altLang="en-US" sz="2400" b="1" dirty="0">
                <a:solidFill>
                  <a:srgbClr val="7030A0"/>
                </a:solidFill>
                <a:latin typeface="思源黑体 CN Medium" panose="020B0600000000000000" pitchFamily="34" charset="-122"/>
                <a:ea typeface="思源黑体 CN Medium" panose="020B0600000000000000" pitchFamily="34" charset="-122"/>
              </a:rPr>
              <a:t>机器学习的五种方法</a:t>
            </a:r>
            <a:r>
              <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朴素贝叶斯、决策树、随机森林、KNN、支持向量机(高斯核函数、Sigmoid核函数、线性核函数) </a:t>
            </a:r>
            <a:endPar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50000"/>
              </a:lnSpc>
            </a:pPr>
            <a:r>
              <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   谣言和非谣言比例约为1：6，而AUC非常适合评价样本不平衡中的分类器性能，所以应该主要通过</a:t>
            </a:r>
            <a:r>
              <a:rPr lang="zh-CN" altLang="en-US" sz="2400" b="1" dirty="0">
                <a:solidFill>
                  <a:srgbClr val="7030A0"/>
                </a:solidFill>
                <a:latin typeface="思源黑体 CN Medium" panose="020B0600000000000000" pitchFamily="34" charset="-122"/>
                <a:ea typeface="思源黑体 CN Medium" panose="020B0600000000000000" pitchFamily="34" charset="-122"/>
              </a:rPr>
              <a:t>AUC</a:t>
            </a:r>
            <a:r>
              <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指标衡量模型/分类器性能</a:t>
            </a:r>
            <a:endPar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50000"/>
              </a:lnSpc>
            </a:pPr>
            <a:r>
              <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   开发平台： 百度PaddlePaddle</a:t>
            </a:r>
            <a:endPar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50000"/>
              </a:lnSpc>
            </a:pPr>
            <a:endParaRPr lang="zh-CN" altLang="en-US" sz="2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27" name="îŝḷîḓé-Rectangle 14"/>
          <p:cNvSpPr/>
          <p:nvPr/>
        </p:nvSpPr>
        <p:spPr>
          <a:xfrm>
            <a:off x="8389628" y="4136815"/>
            <a:ext cx="267944" cy="26552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endParaRPr>
          </a:p>
        </p:txBody>
      </p:sp>
      <p:sp>
        <p:nvSpPr>
          <p:cNvPr id="28" name="îŝḷîḓé-Rectangle 15"/>
          <p:cNvSpPr/>
          <p:nvPr/>
        </p:nvSpPr>
        <p:spPr>
          <a:xfrm>
            <a:off x="8389628" y="5207260"/>
            <a:ext cx="267944" cy="247127"/>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953"/>
                                  </p:iterate>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500" fill="hold"/>
                                        <p:tgtEl>
                                          <p:spTgt spid="27"/>
                                        </p:tgtEl>
                                        <p:attrNameLst>
                                          <p:attrName>ppt_w</p:attrName>
                                        </p:attrNameLst>
                                      </p:cBhvr>
                                      <p:tavLst>
                                        <p:tav tm="0">
                                          <p:val>
                                            <p:fltVal val="0"/>
                                          </p:val>
                                        </p:tav>
                                        <p:tav tm="100000">
                                          <p:val>
                                            <p:strVal val="#ppt_w"/>
                                          </p:val>
                                        </p:tav>
                                      </p:tavLst>
                                    </p:anim>
                                    <p:anim calcmode="lin" valueType="num">
                                      <p:cBhvr>
                                        <p:cTn id="11" dur="500" fill="hold"/>
                                        <p:tgtEl>
                                          <p:spTgt spid="27"/>
                                        </p:tgtEl>
                                        <p:attrNameLst>
                                          <p:attrName>ppt_h</p:attrName>
                                        </p:attrNameLst>
                                      </p:cBhvr>
                                      <p:tavLst>
                                        <p:tav tm="0">
                                          <p:val>
                                            <p:fltVal val="0"/>
                                          </p:val>
                                        </p:tav>
                                        <p:tav tm="100000">
                                          <p:val>
                                            <p:strVal val="#ppt_h"/>
                                          </p:val>
                                        </p:tav>
                                      </p:tavLst>
                                    </p:anim>
                                    <p:animEffect transition="in" filter="fade">
                                      <p:cBhvr>
                                        <p:cTn id="12" dur="500"/>
                                        <p:tgtEl>
                                          <p:spTgt spid="2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931729" y="3371256"/>
            <a:ext cx="5658181" cy="1014730"/>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传统</a:t>
            </a: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机器学习方法</a:t>
            </a:r>
            <a:endPar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12" name="文本框 11"/>
          <p:cNvSpPr txBox="1"/>
          <p:nvPr/>
        </p:nvSpPr>
        <p:spPr>
          <a:xfrm>
            <a:off x="4931729" y="2289029"/>
            <a:ext cx="5658181" cy="923330"/>
          </a:xfrm>
          <a:prstGeom prst="rect">
            <a:avLst/>
          </a:prstGeom>
          <a:noFill/>
        </p:spPr>
        <p:txBody>
          <a:bodyPr wrap="square" rtlCol="0">
            <a:spAutoFit/>
            <a:scene3d>
              <a:camera prst="orthographicFront"/>
              <a:lightRig rig="threePt" dir="t"/>
            </a:scene3d>
            <a:sp3d contourW="12700"/>
          </a:bodyPr>
          <a:lstStyle/>
          <a:p>
            <a:r>
              <a:rPr lang="en-US" altLang="zh-CN" sz="5400" dirty="0">
                <a:solidFill>
                  <a:srgbClr val="9BA4F4"/>
                </a:solidFill>
                <a:latin typeface="思源黑体 CN Medium" panose="020B0600000000000000" pitchFamily="34" charset="-122"/>
                <a:ea typeface="思源黑体 CN Medium" panose="020B0600000000000000" pitchFamily="34" charset="-122"/>
                <a:cs typeface="+mn-ea"/>
                <a:sym typeface="+mn-lt"/>
              </a:rPr>
              <a:t>PART 02</a:t>
            </a:r>
            <a:endParaRPr lang="zh-CN" altLang="en-US" sz="5400" dirty="0">
              <a:solidFill>
                <a:srgbClr val="9BA4F4"/>
              </a:solidFill>
              <a:latin typeface="思源黑体 CN Medium" panose="020B0600000000000000" pitchFamily="34" charset="-122"/>
              <a:ea typeface="思源黑体 CN Medium" panose="020B0600000000000000" pitchFamily="34" charset="-122"/>
              <a:cs typeface="+mn-ea"/>
              <a:sym typeface="+mn-lt"/>
            </a:endParaRPr>
          </a:p>
        </p:txBody>
      </p:sp>
      <p:cxnSp>
        <p:nvCxnSpPr>
          <p:cNvPr id="13" name="直接连接符 12"/>
          <p:cNvCxnSpPr/>
          <p:nvPr/>
        </p:nvCxnSpPr>
        <p:spPr>
          <a:xfrm>
            <a:off x="5102504" y="3241387"/>
            <a:ext cx="546694" cy="0"/>
          </a:xfrm>
          <a:prstGeom prst="line">
            <a:avLst/>
          </a:prstGeom>
          <a:ln w="381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8314" y="1754457"/>
            <a:ext cx="3910361" cy="39103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916771" y="383482"/>
            <a:ext cx="4269353" cy="52197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一、主要</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流程</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grpSp>
        <p:nvGrpSpPr>
          <p:cNvPr id="34" name="组合 33"/>
          <p:cNvGrpSpPr/>
          <p:nvPr/>
        </p:nvGrpSpPr>
        <p:grpSpPr>
          <a:xfrm>
            <a:off x="425796" y="3515907"/>
            <a:ext cx="2522553" cy="2081204"/>
            <a:chOff x="3090309" y="3161853"/>
            <a:chExt cx="1706764" cy="2081204"/>
          </a:xfrm>
        </p:grpSpPr>
        <p:sp>
          <p:nvSpPr>
            <p:cNvPr id="35" name="矩形 34"/>
            <p:cNvSpPr/>
            <p:nvPr/>
          </p:nvSpPr>
          <p:spPr bwMode="auto">
            <a:xfrm>
              <a:off x="3245830" y="4126092"/>
              <a:ext cx="1551243" cy="1116965"/>
            </a:xfrm>
            <a:prstGeom prst="rect">
              <a:avLst/>
            </a:prstGeom>
          </p:spPr>
          <p:txBody>
            <a:bodyPr wrap="square">
              <a:spAutoFit/>
              <a:scene3d>
                <a:camera prst="orthographicFront"/>
                <a:lightRig rig="threePt" dir="t"/>
              </a:scene3d>
              <a:sp3d contourW="12700"/>
            </a:bodyPr>
            <a:lstStyle/>
            <a:p>
              <a:pPr algn="ctr" fontAlgn="auto">
                <a:lnSpc>
                  <a:spcPts val="2000"/>
                </a:lnSpc>
              </a:pPr>
              <a:r>
                <a:rPr lang="zh-CN" altLang="en-US"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x_train y_train</a:t>
              </a:r>
              <a:endParaRPr lang="zh-CN" altLang="en-US"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2000"/>
                </a:lnSpc>
              </a:pPr>
              <a:r>
                <a:rPr lang="zh-CN" altLang="en-US"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x_test</a:t>
              </a:r>
              <a:endParaRPr lang="zh-CN" altLang="en-US"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2000"/>
                </a:lnSpc>
              </a:pPr>
              <a:r>
                <a:rPr lang="zh-CN" altLang="en-US"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y_test</a:t>
              </a:r>
              <a:endParaRPr lang="zh-CN" altLang="en-US"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36" name="文本框 35"/>
            <p:cNvSpPr txBox="1"/>
            <p:nvPr/>
          </p:nvSpPr>
          <p:spPr>
            <a:xfrm>
              <a:off x="3090309" y="3161853"/>
              <a:ext cx="1706754" cy="798830"/>
            </a:xfrm>
            <a:prstGeom prst="rect">
              <a:avLst/>
            </a:prstGeom>
            <a:noFill/>
          </p:spPr>
          <p:txBody>
            <a:bodyPr wrap="square" rtlCol="0">
              <a:spAutoFit/>
              <a:scene3d>
                <a:camera prst="orthographicFront"/>
                <a:lightRig rig="threePt" dir="t"/>
              </a:scene3d>
              <a:sp3d contourW="12700"/>
            </a:bodyPr>
            <a:lstStyle/>
            <a:p>
              <a:pPr algn="ct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1.文本</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预处理</a:t>
              </a:r>
              <a:endPar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algn="ctr"/>
              <a:endPar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grpSp>
      <p:grpSp>
        <p:nvGrpSpPr>
          <p:cNvPr id="37" name="组合 36"/>
          <p:cNvGrpSpPr/>
          <p:nvPr/>
        </p:nvGrpSpPr>
        <p:grpSpPr>
          <a:xfrm>
            <a:off x="3398641" y="3515907"/>
            <a:ext cx="2522538" cy="3749984"/>
            <a:chOff x="3102338" y="3177728"/>
            <a:chExt cx="1706754" cy="3749984"/>
          </a:xfrm>
        </p:grpSpPr>
        <p:sp>
          <p:nvSpPr>
            <p:cNvPr id="38" name="矩形 37"/>
            <p:cNvSpPr/>
            <p:nvPr/>
          </p:nvSpPr>
          <p:spPr bwMode="auto">
            <a:xfrm>
              <a:off x="3180095" y="3976867"/>
              <a:ext cx="1551243" cy="2950845"/>
            </a:xfrm>
            <a:prstGeom prst="rect">
              <a:avLst/>
            </a:prstGeom>
          </p:spPr>
          <p:txBody>
            <a:bodyPr wrap="square">
              <a:spAutoFit/>
              <a:scene3d>
                <a:camera prst="orthographicFront"/>
                <a:lightRig rig="threePt" dir="t"/>
              </a:scene3d>
              <a:sp3d contourW="12700"/>
            </a:bodyPr>
            <a:lstStyle/>
            <a:p>
              <a:pPr algn="ctr">
                <a:lnSpc>
                  <a:spcPts val="1500"/>
                </a:lnSpc>
              </a:pPr>
              <a:r>
                <a:rPr lang="zh-CN" altLang="en-US"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TF-ID</a:t>
              </a:r>
              <a:r>
                <a:rPr lang="en-US" altLang="zh-CN"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F</a:t>
              </a:r>
              <a:endParaRPr lang="en-US" altLang="zh-CN"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800"/>
                </a:lnSpc>
              </a:pPr>
              <a:endParaRPr lang="zh-CN" altLang="en-US" sz="32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l" fontAlgn="auto">
                <a:lnSpc>
                  <a:spcPts val="2000"/>
                </a:lnSpc>
              </a:pPr>
              <a:r>
                <a:rPr lang="zh-CN" alt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主要思想：如果某个词或短语在一篇文章中出现的概率高，并且在其他文章中很少出现，则认为此词或者短语具有很好的类别区分能力，适合用来分类。</a:t>
              </a:r>
              <a:endParaRPr lang="zh-CN" alt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a:lnSpc>
                  <a:spcPts val="1500"/>
                </a:lnSpc>
              </a:pPr>
              <a:endParaRPr lang="zh-CN" altLang="en-US"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a:lnSpc>
                  <a:spcPts val="1500"/>
                </a:lnSpc>
              </a:pPr>
              <a:endParaRPr lang="zh-CN" altLang="en-US" sz="24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39" name="文本框 38"/>
            <p:cNvSpPr txBox="1"/>
            <p:nvPr/>
          </p:nvSpPr>
          <p:spPr>
            <a:xfrm>
              <a:off x="3102338" y="3177728"/>
              <a:ext cx="1706754" cy="521970"/>
            </a:xfrm>
            <a:prstGeom prst="rect">
              <a:avLst/>
            </a:prstGeom>
            <a:noFill/>
          </p:spPr>
          <p:txBody>
            <a:bodyPr wrap="square" rtlCol="0">
              <a:spAutoFit/>
              <a:scene3d>
                <a:camera prst="orthographicFront"/>
                <a:lightRig rig="threePt" dir="t"/>
              </a:scene3d>
              <a:sp3d contourW="12700"/>
            </a:bodyPr>
            <a:lstStyle/>
            <a:p>
              <a:pPr algn="ct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2.特征提取</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grpSp>
      <p:grpSp>
        <p:nvGrpSpPr>
          <p:cNvPr id="40" name="组合 39"/>
          <p:cNvGrpSpPr/>
          <p:nvPr/>
        </p:nvGrpSpPr>
        <p:grpSpPr>
          <a:xfrm>
            <a:off x="6017158" y="3515907"/>
            <a:ext cx="3110865" cy="3467409"/>
            <a:chOff x="2970009" y="2675443"/>
            <a:chExt cx="2104817" cy="3467409"/>
          </a:xfrm>
        </p:grpSpPr>
        <p:sp>
          <p:nvSpPr>
            <p:cNvPr id="41" name="矩形 40"/>
            <p:cNvSpPr/>
            <p:nvPr/>
          </p:nvSpPr>
          <p:spPr bwMode="auto">
            <a:xfrm>
              <a:off x="3189976" y="3935592"/>
              <a:ext cx="1551243" cy="2207260"/>
            </a:xfrm>
            <a:prstGeom prst="rect">
              <a:avLst/>
            </a:prstGeom>
          </p:spPr>
          <p:txBody>
            <a:bodyPr wrap="square">
              <a:spAutoFit/>
              <a:scene3d>
                <a:camera prst="orthographicFront"/>
                <a:lightRig rig="threePt" dir="t"/>
              </a:scene3d>
              <a:sp3d contourW="12700"/>
            </a:bodyPr>
            <a:lstStyle/>
            <a:p>
              <a:pPr algn="ctr" fontAlgn="auto">
                <a:lnSpc>
                  <a:spcPts val="15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朴素贝叶斯</a:t>
              </a:r>
              <a:endPar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500"/>
                </a:lnSpc>
              </a:pPr>
              <a:endPar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5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决策树</a:t>
              </a:r>
              <a:endPar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500"/>
                </a:lnSpc>
              </a:pPr>
              <a:endPar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5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随机森林</a:t>
              </a:r>
              <a:endPar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500"/>
                </a:lnSpc>
              </a:pPr>
              <a:endPar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500"/>
                </a:lnSpc>
              </a:pPr>
              <a:r>
                <a:rPr lang="en-US" altLang="zh-CN"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KNN</a:t>
              </a:r>
              <a:endParaRPr lang="en-US" altLang="zh-CN"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500"/>
                </a:lnSpc>
              </a:pPr>
              <a:endParaRPr lang="en-US" altLang="zh-CN"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5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支持向量机</a:t>
              </a:r>
              <a:endParaRPr lang="en-US" altLang="zh-CN" sz="2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a:lnSpc>
                  <a:spcPts val="1500"/>
                </a:lnSpc>
              </a:pP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a:lnSpc>
                  <a:spcPts val="1500"/>
                </a:lnSpc>
              </a:pP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42" name="文本框 41"/>
            <p:cNvSpPr txBox="1"/>
            <p:nvPr/>
          </p:nvSpPr>
          <p:spPr>
            <a:xfrm>
              <a:off x="2970009" y="2675443"/>
              <a:ext cx="2104817" cy="748030"/>
            </a:xfrm>
            <a:prstGeom prst="rect">
              <a:avLst/>
            </a:prstGeom>
            <a:noFill/>
          </p:spPr>
          <p:txBody>
            <a:bodyPr wrap="square" rtlCol="0">
              <a:spAutoFit/>
              <a:scene3d>
                <a:camera prst="orthographicFront"/>
                <a:lightRig rig="threePt" dir="t"/>
              </a:scene3d>
              <a:sp3d contourW="12700"/>
            </a:bodyPr>
            <a:lstStyle/>
            <a:p>
              <a:pPr algn="ctr" fontAlgn="auto">
                <a:lnSpc>
                  <a:spcPts val="2560"/>
                </a:lnSpc>
              </a:pP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3.设置预估器</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algn="ctr" fontAlgn="auto">
                <a:lnSpc>
                  <a:spcPts val="2560"/>
                </a:lnSpc>
              </a:pP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交叉验证网格搜索</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grpSp>
      <p:grpSp>
        <p:nvGrpSpPr>
          <p:cNvPr id="43" name="组合 42"/>
          <p:cNvGrpSpPr/>
          <p:nvPr/>
        </p:nvGrpSpPr>
        <p:grpSpPr>
          <a:xfrm>
            <a:off x="9252258" y="3515907"/>
            <a:ext cx="2522538" cy="2440614"/>
            <a:chOff x="3241113" y="3111053"/>
            <a:chExt cx="1706754" cy="2440614"/>
          </a:xfrm>
        </p:grpSpPr>
        <p:sp>
          <p:nvSpPr>
            <p:cNvPr id="44" name="矩形 43"/>
            <p:cNvSpPr/>
            <p:nvPr/>
          </p:nvSpPr>
          <p:spPr bwMode="auto">
            <a:xfrm>
              <a:off x="3318869" y="4075292"/>
              <a:ext cx="1551243" cy="1476375"/>
            </a:xfrm>
            <a:prstGeom prst="rect">
              <a:avLst/>
            </a:prstGeom>
          </p:spPr>
          <p:txBody>
            <a:bodyPr wrap="square">
              <a:spAutoFit/>
              <a:scene3d>
                <a:camera prst="orthographicFront"/>
                <a:lightRig rig="threePt" dir="t"/>
              </a:scene3d>
              <a:sp3d contourW="12700"/>
            </a:bodyPr>
            <a:lstStyle/>
            <a:p>
              <a:pPr algn="ctr" fontAlgn="auto">
                <a:lnSpc>
                  <a:spcPts val="1200"/>
                </a:lnSpc>
              </a:pPr>
              <a:r>
                <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Accuracy</a:t>
              </a:r>
              <a:endPar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200"/>
                </a:lnSpc>
              </a:pPr>
              <a:endPar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200"/>
                </a:lnSpc>
              </a:pPr>
              <a:r>
                <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Precision</a:t>
              </a:r>
              <a:endPar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200"/>
                </a:lnSpc>
              </a:pPr>
              <a:endPar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200"/>
                </a:lnSpc>
              </a:pPr>
              <a:r>
                <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Recall</a:t>
              </a:r>
              <a:endPar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200"/>
                </a:lnSpc>
              </a:pPr>
              <a:endPar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200"/>
                </a:lnSpc>
              </a:pPr>
              <a:r>
                <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F1 </a:t>
              </a:r>
              <a:endPar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200"/>
                </a:lnSpc>
              </a:pPr>
              <a:endPar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gn="ctr" fontAlgn="auto">
                <a:lnSpc>
                  <a:spcPts val="1200"/>
                </a:lnSpc>
              </a:pPr>
              <a:r>
                <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AUC</a:t>
              </a:r>
              <a:endParaRPr lang="en-US" altLang="zh-CN" sz="2800"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45" name="文本框 44"/>
            <p:cNvSpPr txBox="1"/>
            <p:nvPr/>
          </p:nvSpPr>
          <p:spPr>
            <a:xfrm>
              <a:off x="3241113" y="3111053"/>
              <a:ext cx="1706754" cy="460375"/>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4</a:t>
              </a:r>
              <a:r>
                <a:rPr lang="zh-CN" altLang="en-US" sz="24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.模型评估</a:t>
              </a:r>
              <a:endParaRPr lang="zh-CN" altLang="en-US" sz="2400" b="1"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grpSp>
      <p:grpSp>
        <p:nvGrpSpPr>
          <p:cNvPr id="3" name="组合 2"/>
          <p:cNvGrpSpPr/>
          <p:nvPr/>
        </p:nvGrpSpPr>
        <p:grpSpPr>
          <a:xfrm>
            <a:off x="848360" y="1584325"/>
            <a:ext cx="1677670" cy="1748790"/>
            <a:chOff x="1650" y="3225"/>
            <a:chExt cx="2642" cy="2754"/>
          </a:xfrm>
        </p:grpSpPr>
        <p:sp>
          <p:nvSpPr>
            <p:cNvPr id="30" name="任意多边形: 形状 29"/>
            <p:cNvSpPr/>
            <p:nvPr/>
          </p:nvSpPr>
          <p:spPr>
            <a:xfrm>
              <a:off x="1650" y="3225"/>
              <a:ext cx="2642" cy="2754"/>
            </a:xfrm>
            <a:custGeom>
              <a:avLst/>
              <a:gdLst>
                <a:gd name="connsiteX0" fmla="*/ 217446 w 3616003"/>
                <a:gd name="connsiteY0" fmla="*/ 1996443 h 3769115"/>
                <a:gd name="connsiteX1" fmla="*/ 1848126 w 3616003"/>
                <a:gd name="connsiteY1" fmla="*/ 3 h 3769115"/>
                <a:gd name="connsiteX2" fmla="*/ 3615966 w 3616003"/>
                <a:gd name="connsiteY2" fmla="*/ 1981203 h 3769115"/>
                <a:gd name="connsiteX3" fmla="*/ 1893846 w 3616003"/>
                <a:gd name="connsiteY3" fmla="*/ 3749043 h 3769115"/>
                <a:gd name="connsiteX4" fmla="*/ 202206 w 3616003"/>
                <a:gd name="connsiteY4" fmla="*/ 2880363 h 3769115"/>
                <a:gd name="connsiteX5" fmla="*/ 217446 w 3616003"/>
                <a:gd name="connsiteY5" fmla="*/ 1996443 h 37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solidFill>
              <a:srgbClr val="9BA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6" name="椭圆 25"/>
            <p:cNvSpPr/>
            <p:nvPr/>
          </p:nvSpPr>
          <p:spPr>
            <a:xfrm>
              <a:off x="2609" y="4361"/>
              <a:ext cx="724" cy="794"/>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endParaRPr>
            </a:p>
          </p:txBody>
        </p:sp>
      </p:grpSp>
      <p:grpSp>
        <p:nvGrpSpPr>
          <p:cNvPr id="2" name="组合 1"/>
          <p:cNvGrpSpPr/>
          <p:nvPr/>
        </p:nvGrpSpPr>
        <p:grpSpPr>
          <a:xfrm>
            <a:off x="3736975" y="1896110"/>
            <a:ext cx="1785620" cy="1322070"/>
            <a:chOff x="6292" y="3560"/>
            <a:chExt cx="2812" cy="2082"/>
          </a:xfrm>
        </p:grpSpPr>
        <p:sp>
          <p:nvSpPr>
            <p:cNvPr id="31" name="任意多边形: 形状 30"/>
            <p:cNvSpPr/>
            <p:nvPr/>
          </p:nvSpPr>
          <p:spPr>
            <a:xfrm rot="648845">
              <a:off x="6292" y="3560"/>
              <a:ext cx="2812" cy="2083"/>
            </a:xfrm>
            <a:custGeom>
              <a:avLst/>
              <a:gdLst>
                <a:gd name="connsiteX0" fmla="*/ 1722207 w 5105488"/>
                <a:gd name="connsiteY0" fmla="*/ 21520 h 3782309"/>
                <a:gd name="connsiteX1" fmla="*/ 5105487 w 5105488"/>
                <a:gd name="connsiteY1" fmla="*/ 2017960 h 3782309"/>
                <a:gd name="connsiteX2" fmla="*/ 1737447 w 5105488"/>
                <a:gd name="connsiteY2" fmla="*/ 3770560 h 3782309"/>
                <a:gd name="connsiteX3" fmla="*/ 87 w 5105488"/>
                <a:gd name="connsiteY3" fmla="*/ 1134040 h 3782309"/>
                <a:gd name="connsiteX4" fmla="*/ 1722207 w 5105488"/>
                <a:gd name="connsiteY4" fmla="*/ 21520 h 37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488" h="3782309">
                  <a:moveTo>
                    <a:pt x="1722207" y="21520"/>
                  </a:moveTo>
                  <a:cubicBezTo>
                    <a:pt x="2573107" y="168840"/>
                    <a:pt x="5102947" y="1393120"/>
                    <a:pt x="5105487" y="2017960"/>
                  </a:cubicBezTo>
                  <a:cubicBezTo>
                    <a:pt x="5108027" y="2642800"/>
                    <a:pt x="2588347" y="3917880"/>
                    <a:pt x="1737447" y="3770560"/>
                  </a:cubicBezTo>
                  <a:cubicBezTo>
                    <a:pt x="886547" y="3623240"/>
                    <a:pt x="10247" y="1758880"/>
                    <a:pt x="87" y="1134040"/>
                  </a:cubicBezTo>
                  <a:cubicBezTo>
                    <a:pt x="-10073" y="509200"/>
                    <a:pt x="871307" y="-125800"/>
                    <a:pt x="1722207" y="21520"/>
                  </a:cubicBezTo>
                  <a:close/>
                </a:path>
              </a:pathLst>
            </a:custGeom>
            <a:solidFill>
              <a:srgbClr val="9FCE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47" name="椭圆 26"/>
            <p:cNvSpPr/>
            <p:nvPr/>
          </p:nvSpPr>
          <p:spPr>
            <a:xfrm>
              <a:off x="7199" y="4175"/>
              <a:ext cx="663" cy="794"/>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endParaRPr>
            </a:p>
          </p:txBody>
        </p:sp>
      </p:grpSp>
      <p:grpSp>
        <p:nvGrpSpPr>
          <p:cNvPr id="4" name="组合 3"/>
          <p:cNvGrpSpPr/>
          <p:nvPr/>
        </p:nvGrpSpPr>
        <p:grpSpPr>
          <a:xfrm>
            <a:off x="6570980" y="1680210"/>
            <a:ext cx="1812290" cy="1457960"/>
            <a:chOff x="10231" y="3454"/>
            <a:chExt cx="2854" cy="2296"/>
          </a:xfrm>
        </p:grpSpPr>
        <p:sp>
          <p:nvSpPr>
            <p:cNvPr id="32" name="任意多边形: 形状 31"/>
            <p:cNvSpPr/>
            <p:nvPr/>
          </p:nvSpPr>
          <p:spPr>
            <a:xfrm rot="19607397">
              <a:off x="10231" y="3454"/>
              <a:ext cx="2855" cy="2296"/>
            </a:xfrm>
            <a:custGeom>
              <a:avLst/>
              <a:gdLst>
                <a:gd name="connsiteX0" fmla="*/ 0 w 3352800"/>
                <a:gd name="connsiteY0" fmla="*/ 899160 h 1767848"/>
                <a:gd name="connsiteX1" fmla="*/ 1676400 w 3352800"/>
                <a:gd name="connsiteY1" fmla="*/ 0 h 1767848"/>
                <a:gd name="connsiteX2" fmla="*/ 3352800 w 3352800"/>
                <a:gd name="connsiteY2" fmla="*/ 899160 h 1767848"/>
                <a:gd name="connsiteX3" fmla="*/ 1676400 w 3352800"/>
                <a:gd name="connsiteY3" fmla="*/ 1767840 h 1767848"/>
                <a:gd name="connsiteX4" fmla="*/ 0 w 3352800"/>
                <a:gd name="connsiteY4" fmla="*/ 899160 h 176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solidFill>
              <a:srgbClr val="9BA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48" name="椭圆 27"/>
            <p:cNvSpPr/>
            <p:nvPr/>
          </p:nvSpPr>
          <p:spPr>
            <a:xfrm>
              <a:off x="11275" y="4283"/>
              <a:ext cx="768" cy="794"/>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endParaRPr>
            </a:p>
          </p:txBody>
        </p:sp>
      </p:grpSp>
      <p:grpSp>
        <p:nvGrpSpPr>
          <p:cNvPr id="7" name="组合 6"/>
          <p:cNvGrpSpPr/>
          <p:nvPr/>
        </p:nvGrpSpPr>
        <p:grpSpPr>
          <a:xfrm>
            <a:off x="9498965" y="1740535"/>
            <a:ext cx="1687830" cy="1535430"/>
            <a:chOff x="14420" y="3393"/>
            <a:chExt cx="2658" cy="2418"/>
          </a:xfrm>
        </p:grpSpPr>
        <p:sp>
          <p:nvSpPr>
            <p:cNvPr id="33" name="任意多边形: 形状 32"/>
            <p:cNvSpPr/>
            <p:nvPr/>
          </p:nvSpPr>
          <p:spPr>
            <a:xfrm>
              <a:off x="14420" y="3393"/>
              <a:ext cx="2658" cy="2418"/>
            </a:xfrm>
            <a:custGeom>
              <a:avLst/>
              <a:gdLst>
                <a:gd name="connsiteX0" fmla="*/ 1743408 w 5141928"/>
                <a:gd name="connsiteY0" fmla="*/ 1737379 h 4415739"/>
                <a:gd name="connsiteX1" fmla="*/ 3419808 w 5141928"/>
                <a:gd name="connsiteY1" fmla="*/ 19 h 4415739"/>
                <a:gd name="connsiteX2" fmla="*/ 5141928 w 5141928"/>
                <a:gd name="connsiteY2" fmla="*/ 1706899 h 4415739"/>
                <a:gd name="connsiteX3" fmla="*/ 3419808 w 5141928"/>
                <a:gd name="connsiteY3" fmla="*/ 4343419 h 4415739"/>
                <a:gd name="connsiteX4" fmla="*/ 36528 w 5141928"/>
                <a:gd name="connsiteY4" fmla="*/ 3505219 h 4415739"/>
                <a:gd name="connsiteX5" fmla="*/ 1743408 w 5141928"/>
                <a:gd name="connsiteY5" fmla="*/ 1737379 h 44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1928" h="4415739">
                  <a:moveTo>
                    <a:pt x="1743408" y="1737379"/>
                  </a:moveTo>
                  <a:cubicBezTo>
                    <a:pt x="2307288" y="1153179"/>
                    <a:pt x="2853388" y="5099"/>
                    <a:pt x="3419808" y="19"/>
                  </a:cubicBezTo>
                  <a:cubicBezTo>
                    <a:pt x="3986228" y="-5061"/>
                    <a:pt x="5141928" y="982999"/>
                    <a:pt x="5141928" y="1706899"/>
                  </a:cubicBezTo>
                  <a:cubicBezTo>
                    <a:pt x="5141928" y="2430799"/>
                    <a:pt x="4270708" y="4043699"/>
                    <a:pt x="3419808" y="4343419"/>
                  </a:cubicBezTo>
                  <a:cubicBezTo>
                    <a:pt x="2568908" y="4643139"/>
                    <a:pt x="318468" y="3942099"/>
                    <a:pt x="36528" y="3505219"/>
                  </a:cubicBezTo>
                  <a:cubicBezTo>
                    <a:pt x="-245412" y="3068339"/>
                    <a:pt x="1179528" y="2321579"/>
                    <a:pt x="1743408" y="1737379"/>
                  </a:cubicBezTo>
                  <a:close/>
                </a:path>
              </a:pathLst>
            </a:custGeom>
            <a:solidFill>
              <a:srgbClr val="9FCE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49" name="椭圆 28"/>
            <p:cNvSpPr/>
            <p:nvPr/>
          </p:nvSpPr>
          <p:spPr>
            <a:xfrm>
              <a:off x="15621" y="4385"/>
              <a:ext cx="794" cy="770"/>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endParaRPr>
            </a:p>
          </p:txBody>
        </p:sp>
      </p:gr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500"/>
                                        <p:tgtEl>
                                          <p:spTgt spid="3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87356" y="224732"/>
            <a:ext cx="4462640" cy="52197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二</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、五种分类器</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grpSp>
        <p:nvGrpSpPr>
          <p:cNvPr id="3" name="组合 2"/>
          <p:cNvGrpSpPr/>
          <p:nvPr/>
        </p:nvGrpSpPr>
        <p:grpSpPr>
          <a:xfrm>
            <a:off x="4113116" y="2722829"/>
            <a:ext cx="4202014" cy="4135171"/>
            <a:chOff x="646691" y="2628229"/>
            <a:chExt cx="2672598" cy="2631032"/>
          </a:xfrm>
        </p:grpSpPr>
        <p:grpSp>
          <p:nvGrpSpPr>
            <p:cNvPr id="4" name="组合 3"/>
            <p:cNvGrpSpPr/>
            <p:nvPr/>
          </p:nvGrpSpPr>
          <p:grpSpPr>
            <a:xfrm>
              <a:off x="1066991" y="3331434"/>
              <a:ext cx="1712544" cy="1927827"/>
              <a:chOff x="3442680" y="2338959"/>
              <a:chExt cx="3567427" cy="4015885"/>
            </a:xfrm>
            <a:solidFill>
              <a:schemeClr val="bg1">
                <a:lumMod val="65000"/>
              </a:schemeClr>
            </a:solidFill>
            <a:effectLst/>
          </p:grpSpPr>
          <p:sp>
            <p:nvSpPr>
              <p:cNvPr id="10" name="矩形 9"/>
              <p:cNvSpPr/>
              <p:nvPr/>
            </p:nvSpPr>
            <p:spPr>
              <a:xfrm>
                <a:off x="5138533" y="2338959"/>
                <a:ext cx="246743" cy="4015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思源黑体 CN Medium" panose="020B0600000000000000" pitchFamily="34" charset="-122"/>
                  <a:ea typeface="思源黑体 CN Medium" panose="020B0600000000000000" pitchFamily="34" charset="-122"/>
                </a:endParaRPr>
              </a:p>
            </p:txBody>
          </p:sp>
          <p:sp>
            <p:nvSpPr>
              <p:cNvPr id="11" name="矩形 10"/>
              <p:cNvSpPr/>
              <p:nvPr/>
            </p:nvSpPr>
            <p:spPr>
              <a:xfrm rot="3540000">
                <a:off x="5934433" y="3106991"/>
                <a:ext cx="246743"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思源黑体 CN Medium" panose="020B0600000000000000" pitchFamily="34" charset="-122"/>
                  <a:ea typeface="思源黑体 CN Medium" panose="020B0600000000000000" pitchFamily="34" charset="-122"/>
                </a:endParaRPr>
              </a:p>
            </p:txBody>
          </p:sp>
          <p:sp>
            <p:nvSpPr>
              <p:cNvPr id="12" name="矩形 11"/>
              <p:cNvSpPr/>
              <p:nvPr/>
            </p:nvSpPr>
            <p:spPr>
              <a:xfrm rot="3000000">
                <a:off x="5675244" y="4619284"/>
                <a:ext cx="246743" cy="1445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思源黑体 CN Medium" panose="020B0600000000000000" pitchFamily="34" charset="-122"/>
                  <a:ea typeface="思源黑体 CN Medium" panose="020B0600000000000000" pitchFamily="34" charset="-122"/>
                </a:endParaRPr>
              </a:p>
            </p:txBody>
          </p:sp>
          <p:sp>
            <p:nvSpPr>
              <p:cNvPr id="13" name="矩形 12"/>
              <p:cNvSpPr/>
              <p:nvPr/>
            </p:nvSpPr>
            <p:spPr>
              <a:xfrm rot="18060000" flipH="1">
                <a:off x="4447752" y="2660478"/>
                <a:ext cx="160051"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思源黑体 CN Medium" panose="020B0600000000000000" pitchFamily="34" charset="-122"/>
                  <a:ea typeface="思源黑体 CN Medium" panose="020B0600000000000000" pitchFamily="34" charset="-122"/>
                </a:endParaRPr>
              </a:p>
            </p:txBody>
          </p:sp>
          <p:sp>
            <p:nvSpPr>
              <p:cNvPr id="14" name="矩形 13"/>
              <p:cNvSpPr/>
              <p:nvPr/>
            </p:nvSpPr>
            <p:spPr>
              <a:xfrm rot="17340000" flipH="1">
                <a:off x="4336072" y="3870037"/>
                <a:ext cx="117819"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思源黑体 CN Medium" panose="020B0600000000000000" pitchFamily="34" charset="-122"/>
                  <a:ea typeface="思源黑体 CN Medium" panose="020B0600000000000000" pitchFamily="34" charset="-122"/>
                </a:endParaRPr>
              </a:p>
            </p:txBody>
          </p:sp>
        </p:grpSp>
        <p:sp>
          <p:nvSpPr>
            <p:cNvPr id="5" name="椭圆 4"/>
            <p:cNvSpPr/>
            <p:nvPr/>
          </p:nvSpPr>
          <p:spPr>
            <a:xfrm>
              <a:off x="1413019" y="2628229"/>
              <a:ext cx="1079165" cy="1079165"/>
            </a:xfrm>
            <a:prstGeom prst="ellipse">
              <a:avLst/>
            </a:prstGeom>
            <a:solidFill>
              <a:srgbClr val="9BA4F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sp>
          <p:nvSpPr>
            <p:cNvPr id="6" name="椭圆 5"/>
            <p:cNvSpPr/>
            <p:nvPr/>
          </p:nvSpPr>
          <p:spPr>
            <a:xfrm>
              <a:off x="646691" y="4058872"/>
              <a:ext cx="832935" cy="832935"/>
            </a:xfrm>
            <a:prstGeom prst="ellipse">
              <a:avLst/>
            </a:prstGeom>
            <a:solidFill>
              <a:srgbClr val="9BA4F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sp>
          <p:nvSpPr>
            <p:cNvPr id="7" name="椭圆 6"/>
            <p:cNvSpPr/>
            <p:nvPr/>
          </p:nvSpPr>
          <p:spPr>
            <a:xfrm>
              <a:off x="2239585" y="4343308"/>
              <a:ext cx="671245" cy="638357"/>
            </a:xfrm>
            <a:prstGeom prst="ellipse">
              <a:avLst/>
            </a:prstGeom>
            <a:solidFill>
              <a:srgbClr val="9BA4F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sp>
          <p:nvSpPr>
            <p:cNvPr id="8" name="椭圆 7"/>
            <p:cNvSpPr/>
            <p:nvPr/>
          </p:nvSpPr>
          <p:spPr>
            <a:xfrm>
              <a:off x="717904" y="3257202"/>
              <a:ext cx="733068" cy="733068"/>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sp>
          <p:nvSpPr>
            <p:cNvPr id="9" name="椭圆 8"/>
            <p:cNvSpPr/>
            <p:nvPr/>
          </p:nvSpPr>
          <p:spPr>
            <a:xfrm>
              <a:off x="2386211" y="3379248"/>
              <a:ext cx="933078" cy="933080"/>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grpSp>
      <p:sp>
        <p:nvSpPr>
          <p:cNvPr id="15" name="MH_Other_9"/>
          <p:cNvSpPr/>
          <p:nvPr>
            <p:custDataLst>
              <p:tags r:id="rId1"/>
            </p:custDataLst>
          </p:nvPr>
        </p:nvSpPr>
        <p:spPr bwMode="auto">
          <a:xfrm>
            <a:off x="4529724" y="5253084"/>
            <a:ext cx="431072" cy="349361"/>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rgbClr val="FFFFFF"/>
          </a:solidFill>
          <a:ln>
            <a:solidFill>
              <a:schemeClr val="bg1"/>
            </a:solid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6" name="MH_Other_10"/>
          <p:cNvSpPr/>
          <p:nvPr>
            <p:custDataLst>
              <p:tags r:id="rId2"/>
            </p:custDataLst>
          </p:nvPr>
        </p:nvSpPr>
        <p:spPr bwMode="auto">
          <a:xfrm>
            <a:off x="4659206" y="3918573"/>
            <a:ext cx="301590" cy="301590"/>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FFFFFF"/>
          </a:solidFill>
          <a:ln>
            <a:solidFill>
              <a:schemeClr val="bg1"/>
            </a:solid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7" name="MH_Other_11"/>
          <p:cNvSpPr/>
          <p:nvPr>
            <p:custDataLst>
              <p:tags r:id="rId3"/>
            </p:custDataLst>
          </p:nvPr>
        </p:nvSpPr>
        <p:spPr bwMode="auto">
          <a:xfrm>
            <a:off x="5965796" y="3093164"/>
            <a:ext cx="441950" cy="362327"/>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FFFFFF"/>
          </a:solidFill>
          <a:ln>
            <a:solidFill>
              <a:schemeClr val="bg1"/>
            </a:solid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8" name="MH_Other_12"/>
          <p:cNvSpPr>
            <a:spLocks noChangeArrowheads="1"/>
          </p:cNvSpPr>
          <p:nvPr>
            <p:custDataLst>
              <p:tags r:id="rId4"/>
            </p:custDataLst>
          </p:nvPr>
        </p:nvSpPr>
        <p:spPr bwMode="auto">
          <a:xfrm>
            <a:off x="7380207" y="4286786"/>
            <a:ext cx="410307" cy="317629"/>
          </a:xfrm>
          <a:custGeom>
            <a:avLst/>
            <a:gdLst>
              <a:gd name="T0" fmla="*/ 552105 w 2874963"/>
              <a:gd name="T1" fmla="*/ 1256550 h 2311400"/>
              <a:gd name="T2" fmla="*/ 814407 w 2874963"/>
              <a:gd name="T3" fmla="*/ 1166381 h 2311400"/>
              <a:gd name="T4" fmla="*/ 861857 w 2874963"/>
              <a:gd name="T5" fmla="*/ 1221938 h 2311400"/>
              <a:gd name="T6" fmla="*/ 529108 w 2874963"/>
              <a:gd name="T7" fmla="*/ 1452571 h 2311400"/>
              <a:gd name="T8" fmla="*/ 122756 w 2874963"/>
              <a:gd name="T9" fmla="*/ 1358877 h 2311400"/>
              <a:gd name="T10" fmla="*/ 175912 w 2874963"/>
              <a:gd name="T11" fmla="*/ 1192357 h 2311400"/>
              <a:gd name="T12" fmla="*/ 277118 w 2874963"/>
              <a:gd name="T13" fmla="*/ 1128994 h 2311400"/>
              <a:gd name="T14" fmla="*/ 305052 w 2874963"/>
              <a:gd name="T15" fmla="*/ 1242809 h 2311400"/>
              <a:gd name="T16" fmla="*/ 994050 w 2874963"/>
              <a:gd name="T17" fmla="*/ 853464 h 2311400"/>
              <a:gd name="T18" fmla="*/ 644668 w 2874963"/>
              <a:gd name="T19" fmla="*/ 666225 h 2311400"/>
              <a:gd name="T20" fmla="*/ 675774 w 2874963"/>
              <a:gd name="T21" fmla="*/ 776137 h 2311400"/>
              <a:gd name="T22" fmla="*/ 719353 w 2874963"/>
              <a:gd name="T23" fmla="*/ 821032 h 2311400"/>
              <a:gd name="T24" fmla="*/ 694258 w 2874963"/>
              <a:gd name="T25" fmla="*/ 885897 h 2311400"/>
              <a:gd name="T26" fmla="*/ 639408 w 2874963"/>
              <a:gd name="T27" fmla="*/ 997010 h 2311400"/>
              <a:gd name="T28" fmla="*/ 561868 w 2874963"/>
              <a:gd name="T29" fmla="*/ 1068783 h 2311400"/>
              <a:gd name="T30" fmla="*/ 506117 w 2874963"/>
              <a:gd name="T31" fmla="*/ 1079143 h 2311400"/>
              <a:gd name="T32" fmla="*/ 449013 w 2874963"/>
              <a:gd name="T33" fmla="*/ 1059924 h 2311400"/>
              <a:gd name="T34" fmla="*/ 372374 w 2874963"/>
              <a:gd name="T35" fmla="*/ 966830 h 2311400"/>
              <a:gd name="T36" fmla="*/ 317074 w 2874963"/>
              <a:gd name="T37" fmla="*/ 867429 h 2311400"/>
              <a:gd name="T38" fmla="*/ 315722 w 2874963"/>
              <a:gd name="T39" fmla="*/ 807819 h 2311400"/>
              <a:gd name="T40" fmla="*/ 360804 w 2874963"/>
              <a:gd name="T41" fmla="*/ 726436 h 2311400"/>
              <a:gd name="T42" fmla="*/ 420311 w 2874963"/>
              <a:gd name="T43" fmla="*/ 688148 h 2311400"/>
              <a:gd name="T44" fmla="*/ 541281 w 2874963"/>
              <a:gd name="T45" fmla="*/ 679889 h 2311400"/>
              <a:gd name="T46" fmla="*/ 615816 w 2874963"/>
              <a:gd name="T47" fmla="*/ 642201 h 2311400"/>
              <a:gd name="T48" fmla="*/ 607328 w 2874963"/>
              <a:gd name="T49" fmla="*/ 550770 h 2311400"/>
              <a:gd name="T50" fmla="*/ 652075 w 2874963"/>
              <a:gd name="T51" fmla="*/ 576010 h 2311400"/>
              <a:gd name="T52" fmla="*/ 690816 w 2874963"/>
              <a:gd name="T53" fmla="*/ 613419 h 2311400"/>
              <a:gd name="T54" fmla="*/ 708834 w 2874963"/>
              <a:gd name="T55" fmla="*/ 715281 h 2311400"/>
              <a:gd name="T56" fmla="*/ 684809 w 2874963"/>
              <a:gd name="T57" fmla="*/ 784841 h 2311400"/>
              <a:gd name="T58" fmla="*/ 653727 w 2874963"/>
              <a:gd name="T59" fmla="*/ 664651 h 2311400"/>
              <a:gd name="T60" fmla="*/ 590811 w 2874963"/>
              <a:gd name="T61" fmla="*/ 648726 h 2311400"/>
              <a:gd name="T62" fmla="*/ 495911 w 2874963"/>
              <a:gd name="T63" fmla="*/ 681177 h 2311400"/>
              <a:gd name="T64" fmla="*/ 382693 w 2874963"/>
              <a:gd name="T65" fmla="*/ 672613 h 2311400"/>
              <a:gd name="T66" fmla="*/ 342000 w 2874963"/>
              <a:gd name="T67" fmla="*/ 784841 h 2311400"/>
              <a:gd name="T68" fmla="*/ 316624 w 2874963"/>
              <a:gd name="T69" fmla="*/ 733159 h 2311400"/>
              <a:gd name="T70" fmla="*/ 334342 w 2874963"/>
              <a:gd name="T71" fmla="*/ 634002 h 2311400"/>
              <a:gd name="T72" fmla="*/ 392753 w 2874963"/>
              <a:gd name="T73" fmla="*/ 561737 h 2311400"/>
              <a:gd name="T74" fmla="*/ 513330 w 2874963"/>
              <a:gd name="T75" fmla="*/ 530788 h 2311400"/>
              <a:gd name="T76" fmla="*/ 816493 w 2874963"/>
              <a:gd name="T77" fmla="*/ 367350 h 2311400"/>
              <a:gd name="T78" fmla="*/ 816493 w 2874963"/>
              <a:gd name="T79" fmla="*/ 418842 h 2311400"/>
              <a:gd name="T80" fmla="*/ 1079641 w 2874963"/>
              <a:gd name="T81" fmla="*/ 426048 h 2311400"/>
              <a:gd name="T82" fmla="*/ 1093467 w 2874963"/>
              <a:gd name="T83" fmla="*/ 377108 h 2311400"/>
              <a:gd name="T84" fmla="*/ 1049584 w 2874963"/>
              <a:gd name="T85" fmla="*/ 364048 h 2311400"/>
              <a:gd name="T86" fmla="*/ 1023434 w 2874963"/>
              <a:gd name="T87" fmla="*/ 392871 h 2311400"/>
              <a:gd name="T88" fmla="*/ 856619 w 2874963"/>
              <a:gd name="T89" fmla="*/ 372605 h 2311400"/>
              <a:gd name="T90" fmla="*/ 927854 w 2874963"/>
              <a:gd name="T91" fmla="*/ 64403 h 2311400"/>
              <a:gd name="T92" fmla="*/ 904258 w 2874963"/>
              <a:gd name="T93" fmla="*/ 91875 h 2311400"/>
              <a:gd name="T94" fmla="*/ 905010 w 2874963"/>
              <a:gd name="T95" fmla="*/ 129406 h 2311400"/>
              <a:gd name="T96" fmla="*/ 930108 w 2874963"/>
              <a:gd name="T97" fmla="*/ 155677 h 2311400"/>
              <a:gd name="T98" fmla="*/ 967829 w 2874963"/>
              <a:gd name="T99" fmla="*/ 158379 h 2311400"/>
              <a:gd name="T100" fmla="*/ 996233 w 2874963"/>
              <a:gd name="T101" fmla="*/ 136162 h 2311400"/>
              <a:gd name="T102" fmla="*/ 1002845 w 2874963"/>
              <a:gd name="T103" fmla="*/ 99081 h 2311400"/>
              <a:gd name="T104" fmla="*/ 983158 w 2874963"/>
              <a:gd name="T105" fmla="*/ 68306 h 2311400"/>
              <a:gd name="T106" fmla="*/ 881566 w 2874963"/>
              <a:gd name="T107" fmla="*/ 0 h 2311400"/>
              <a:gd name="T108" fmla="*/ 1048381 w 2874963"/>
              <a:gd name="T109" fmla="*/ 20417 h 2311400"/>
              <a:gd name="T110" fmla="*/ 1859163 w 2874963"/>
              <a:gd name="T111" fmla="*/ 308953 h 2311400"/>
              <a:gd name="T112" fmla="*/ 1899590 w 2874963"/>
              <a:gd name="T113" fmla="*/ 355791 h 2311400"/>
              <a:gd name="T114" fmla="*/ 2705 w 2874963"/>
              <a:gd name="T115" fmla="*/ 364048 h 2311400"/>
              <a:gd name="T116" fmla="*/ 38623 w 2874963"/>
              <a:gd name="T117" fmla="*/ 313456 h 2311400"/>
              <a:gd name="T118" fmla="*/ 855416 w 2874963"/>
              <a:gd name="T119" fmla="*/ 26121 h 23114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74963" h="2311400">
                <a:moveTo>
                  <a:pt x="1500188" y="1927225"/>
                </a:moveTo>
                <a:lnTo>
                  <a:pt x="2676526" y="1927225"/>
                </a:lnTo>
                <a:lnTo>
                  <a:pt x="2676526" y="1949450"/>
                </a:lnTo>
                <a:lnTo>
                  <a:pt x="1500188" y="1949450"/>
                </a:lnTo>
                <a:lnTo>
                  <a:pt x="1500188" y="1927225"/>
                </a:lnTo>
                <a:close/>
                <a:moveTo>
                  <a:pt x="1500188" y="1706563"/>
                </a:moveTo>
                <a:lnTo>
                  <a:pt x="2676526" y="1706563"/>
                </a:lnTo>
                <a:lnTo>
                  <a:pt x="2676526" y="1728788"/>
                </a:lnTo>
                <a:lnTo>
                  <a:pt x="1500188" y="1728788"/>
                </a:lnTo>
                <a:lnTo>
                  <a:pt x="1500188" y="1706563"/>
                </a:lnTo>
                <a:close/>
                <a:moveTo>
                  <a:pt x="741023" y="1676400"/>
                </a:moveTo>
                <a:lnTo>
                  <a:pt x="803616" y="1676400"/>
                </a:lnTo>
                <a:lnTo>
                  <a:pt x="835026" y="1736633"/>
                </a:lnTo>
                <a:lnTo>
                  <a:pt x="813107" y="1759278"/>
                </a:lnTo>
                <a:lnTo>
                  <a:pt x="833218" y="1897860"/>
                </a:lnTo>
                <a:lnTo>
                  <a:pt x="772432" y="2124075"/>
                </a:lnTo>
                <a:lnTo>
                  <a:pt x="711647" y="1897860"/>
                </a:lnTo>
                <a:lnTo>
                  <a:pt x="731532" y="1759278"/>
                </a:lnTo>
                <a:lnTo>
                  <a:pt x="709613" y="1736633"/>
                </a:lnTo>
                <a:lnTo>
                  <a:pt x="741023" y="1676400"/>
                </a:lnTo>
                <a:close/>
                <a:moveTo>
                  <a:pt x="1033510" y="1660525"/>
                </a:moveTo>
                <a:lnTo>
                  <a:pt x="1069768" y="1677761"/>
                </a:lnTo>
                <a:lnTo>
                  <a:pt x="1107612" y="1695904"/>
                </a:lnTo>
                <a:lnTo>
                  <a:pt x="1126421" y="1705202"/>
                </a:lnTo>
                <a:lnTo>
                  <a:pt x="1145003" y="1714727"/>
                </a:lnTo>
                <a:lnTo>
                  <a:pt x="1163585" y="1724252"/>
                </a:lnTo>
                <a:lnTo>
                  <a:pt x="1181261" y="1734004"/>
                </a:lnTo>
                <a:lnTo>
                  <a:pt x="1198257" y="1743302"/>
                </a:lnTo>
                <a:lnTo>
                  <a:pt x="1214346" y="1752600"/>
                </a:lnTo>
                <a:lnTo>
                  <a:pt x="1229076" y="1761671"/>
                </a:lnTo>
                <a:lnTo>
                  <a:pt x="1242673" y="1770289"/>
                </a:lnTo>
                <a:lnTo>
                  <a:pt x="1248792" y="1774598"/>
                </a:lnTo>
                <a:lnTo>
                  <a:pt x="1254683" y="1778680"/>
                </a:lnTo>
                <a:lnTo>
                  <a:pt x="1259896" y="1782762"/>
                </a:lnTo>
                <a:lnTo>
                  <a:pt x="1264881" y="1786618"/>
                </a:lnTo>
                <a:lnTo>
                  <a:pt x="1269187" y="1790473"/>
                </a:lnTo>
                <a:lnTo>
                  <a:pt x="1273039" y="1794102"/>
                </a:lnTo>
                <a:lnTo>
                  <a:pt x="1276438" y="1797504"/>
                </a:lnTo>
                <a:lnTo>
                  <a:pt x="1278931" y="1800905"/>
                </a:lnTo>
                <a:lnTo>
                  <a:pt x="1281197" y="1803627"/>
                </a:lnTo>
                <a:lnTo>
                  <a:pt x="1283237" y="1807029"/>
                </a:lnTo>
                <a:lnTo>
                  <a:pt x="1287542" y="1814739"/>
                </a:lnTo>
                <a:lnTo>
                  <a:pt x="1291621" y="1823811"/>
                </a:lnTo>
                <a:lnTo>
                  <a:pt x="1296380" y="1834016"/>
                </a:lnTo>
                <a:lnTo>
                  <a:pt x="1300686" y="1845582"/>
                </a:lnTo>
                <a:lnTo>
                  <a:pt x="1305445" y="1858282"/>
                </a:lnTo>
                <a:lnTo>
                  <a:pt x="1310203" y="1871889"/>
                </a:lnTo>
                <a:lnTo>
                  <a:pt x="1314736" y="1886404"/>
                </a:lnTo>
                <a:lnTo>
                  <a:pt x="1319495" y="1901371"/>
                </a:lnTo>
                <a:lnTo>
                  <a:pt x="1324027" y="1917246"/>
                </a:lnTo>
                <a:lnTo>
                  <a:pt x="1333318" y="1950130"/>
                </a:lnTo>
                <a:lnTo>
                  <a:pt x="1342382" y="1984375"/>
                </a:lnTo>
                <a:lnTo>
                  <a:pt x="1350994" y="2018620"/>
                </a:lnTo>
                <a:lnTo>
                  <a:pt x="1359378" y="2052411"/>
                </a:lnTo>
                <a:lnTo>
                  <a:pt x="1366857" y="2084388"/>
                </a:lnTo>
                <a:lnTo>
                  <a:pt x="1373655" y="2114097"/>
                </a:lnTo>
                <a:lnTo>
                  <a:pt x="1379320" y="2140404"/>
                </a:lnTo>
                <a:lnTo>
                  <a:pt x="1387478" y="2179184"/>
                </a:lnTo>
                <a:lnTo>
                  <a:pt x="1390651" y="2193925"/>
                </a:lnTo>
                <a:lnTo>
                  <a:pt x="798513" y="2193925"/>
                </a:lnTo>
                <a:lnTo>
                  <a:pt x="1111918" y="1875064"/>
                </a:lnTo>
                <a:lnTo>
                  <a:pt x="1011755" y="1800905"/>
                </a:lnTo>
                <a:lnTo>
                  <a:pt x="1094922" y="1766661"/>
                </a:lnTo>
                <a:lnTo>
                  <a:pt x="1033510" y="1660525"/>
                </a:lnTo>
                <a:close/>
                <a:moveTo>
                  <a:pt x="511355" y="1660525"/>
                </a:moveTo>
                <a:lnTo>
                  <a:pt x="449944" y="1766661"/>
                </a:lnTo>
                <a:lnTo>
                  <a:pt x="532657" y="1800905"/>
                </a:lnTo>
                <a:lnTo>
                  <a:pt x="432494" y="1875064"/>
                </a:lnTo>
                <a:lnTo>
                  <a:pt x="746126" y="2193925"/>
                </a:lnTo>
                <a:lnTo>
                  <a:pt x="153988" y="2193925"/>
                </a:lnTo>
                <a:lnTo>
                  <a:pt x="157160" y="2179184"/>
                </a:lnTo>
                <a:lnTo>
                  <a:pt x="165318" y="2140404"/>
                </a:lnTo>
                <a:lnTo>
                  <a:pt x="171210" y="2114097"/>
                </a:lnTo>
                <a:lnTo>
                  <a:pt x="177782" y="2084388"/>
                </a:lnTo>
                <a:lnTo>
                  <a:pt x="185260" y="2052411"/>
                </a:lnTo>
                <a:lnTo>
                  <a:pt x="193418" y="2018620"/>
                </a:lnTo>
                <a:lnTo>
                  <a:pt x="202256" y="1984375"/>
                </a:lnTo>
                <a:lnTo>
                  <a:pt x="211321" y="1950130"/>
                </a:lnTo>
                <a:lnTo>
                  <a:pt x="220385" y="1917246"/>
                </a:lnTo>
                <a:lnTo>
                  <a:pt x="224918" y="1901371"/>
                </a:lnTo>
                <a:lnTo>
                  <a:pt x="229676" y="1886404"/>
                </a:lnTo>
                <a:lnTo>
                  <a:pt x="234209" y="1871889"/>
                </a:lnTo>
                <a:lnTo>
                  <a:pt x="238967" y="1858282"/>
                </a:lnTo>
                <a:lnTo>
                  <a:pt x="243726" y="1845582"/>
                </a:lnTo>
                <a:lnTo>
                  <a:pt x="248259" y="1834016"/>
                </a:lnTo>
                <a:lnTo>
                  <a:pt x="252791" y="1823811"/>
                </a:lnTo>
                <a:lnTo>
                  <a:pt x="257096" y="1814739"/>
                </a:lnTo>
                <a:lnTo>
                  <a:pt x="261175" y="1807029"/>
                </a:lnTo>
                <a:lnTo>
                  <a:pt x="263442" y="1803627"/>
                </a:lnTo>
                <a:lnTo>
                  <a:pt x="265481" y="1800905"/>
                </a:lnTo>
                <a:lnTo>
                  <a:pt x="268200" y="1797504"/>
                </a:lnTo>
                <a:lnTo>
                  <a:pt x="271600" y="1794102"/>
                </a:lnTo>
                <a:lnTo>
                  <a:pt x="275452" y="1790473"/>
                </a:lnTo>
                <a:lnTo>
                  <a:pt x="279984" y="1786618"/>
                </a:lnTo>
                <a:lnTo>
                  <a:pt x="284517" y="1782762"/>
                </a:lnTo>
                <a:lnTo>
                  <a:pt x="289955" y="1778680"/>
                </a:lnTo>
                <a:lnTo>
                  <a:pt x="295621" y="1774598"/>
                </a:lnTo>
                <a:lnTo>
                  <a:pt x="301966" y="1770289"/>
                </a:lnTo>
                <a:lnTo>
                  <a:pt x="315336" y="1761671"/>
                </a:lnTo>
                <a:lnTo>
                  <a:pt x="330066" y="1752600"/>
                </a:lnTo>
                <a:lnTo>
                  <a:pt x="346155" y="1743302"/>
                </a:lnTo>
                <a:lnTo>
                  <a:pt x="363378" y="1734004"/>
                </a:lnTo>
                <a:lnTo>
                  <a:pt x="381053" y="1724252"/>
                </a:lnTo>
                <a:lnTo>
                  <a:pt x="399409" y="1714727"/>
                </a:lnTo>
                <a:lnTo>
                  <a:pt x="418218" y="1705202"/>
                </a:lnTo>
                <a:lnTo>
                  <a:pt x="437253" y="1695904"/>
                </a:lnTo>
                <a:lnTo>
                  <a:pt x="475098" y="1677761"/>
                </a:lnTo>
                <a:lnTo>
                  <a:pt x="511355" y="1660525"/>
                </a:lnTo>
                <a:close/>
                <a:moveTo>
                  <a:pt x="929254" y="1614488"/>
                </a:moveTo>
                <a:lnTo>
                  <a:pt x="950557" y="1623559"/>
                </a:lnTo>
                <a:lnTo>
                  <a:pt x="974579" y="1633992"/>
                </a:lnTo>
                <a:lnTo>
                  <a:pt x="1004946" y="1647599"/>
                </a:lnTo>
                <a:lnTo>
                  <a:pt x="1068853" y="1757817"/>
                </a:lnTo>
                <a:lnTo>
                  <a:pt x="975258" y="1796370"/>
                </a:lnTo>
                <a:lnTo>
                  <a:pt x="1084263" y="1877106"/>
                </a:lnTo>
                <a:lnTo>
                  <a:pt x="773113" y="2193926"/>
                </a:lnTo>
                <a:lnTo>
                  <a:pt x="929254" y="1614488"/>
                </a:lnTo>
                <a:close/>
                <a:moveTo>
                  <a:pt x="615947" y="1614488"/>
                </a:moveTo>
                <a:lnTo>
                  <a:pt x="773113" y="2193926"/>
                </a:lnTo>
                <a:lnTo>
                  <a:pt x="460375" y="1877106"/>
                </a:lnTo>
                <a:lnTo>
                  <a:pt x="569936" y="1796370"/>
                </a:lnTo>
                <a:lnTo>
                  <a:pt x="475636" y="1757817"/>
                </a:lnTo>
                <a:lnTo>
                  <a:pt x="539869" y="1647599"/>
                </a:lnTo>
                <a:lnTo>
                  <a:pt x="570619" y="1633992"/>
                </a:lnTo>
                <a:lnTo>
                  <a:pt x="594536" y="1623559"/>
                </a:lnTo>
                <a:lnTo>
                  <a:pt x="615947" y="1614488"/>
                </a:lnTo>
                <a:close/>
                <a:moveTo>
                  <a:pt x="1500188" y="1487488"/>
                </a:moveTo>
                <a:lnTo>
                  <a:pt x="2676526" y="1487488"/>
                </a:lnTo>
                <a:lnTo>
                  <a:pt x="2676526" y="1509713"/>
                </a:lnTo>
                <a:lnTo>
                  <a:pt x="1500188" y="1509713"/>
                </a:lnTo>
                <a:lnTo>
                  <a:pt x="1500188" y="1487488"/>
                </a:lnTo>
                <a:close/>
                <a:moveTo>
                  <a:pt x="1500188" y="1266825"/>
                </a:moveTo>
                <a:lnTo>
                  <a:pt x="2676526" y="1266825"/>
                </a:lnTo>
                <a:lnTo>
                  <a:pt x="2676526" y="1289050"/>
                </a:lnTo>
                <a:lnTo>
                  <a:pt x="1500188" y="1289050"/>
                </a:lnTo>
                <a:lnTo>
                  <a:pt x="1500188" y="1266825"/>
                </a:lnTo>
                <a:close/>
                <a:moveTo>
                  <a:pt x="1500188" y="1047750"/>
                </a:moveTo>
                <a:lnTo>
                  <a:pt x="2676526" y="1047750"/>
                </a:lnTo>
                <a:lnTo>
                  <a:pt x="2676526" y="1068388"/>
                </a:lnTo>
                <a:lnTo>
                  <a:pt x="1500188" y="1068388"/>
                </a:lnTo>
                <a:lnTo>
                  <a:pt x="1500188" y="1047750"/>
                </a:lnTo>
                <a:close/>
                <a:moveTo>
                  <a:pt x="929369" y="969963"/>
                </a:moveTo>
                <a:lnTo>
                  <a:pt x="936399" y="973819"/>
                </a:lnTo>
                <a:lnTo>
                  <a:pt x="942522" y="977674"/>
                </a:lnTo>
                <a:lnTo>
                  <a:pt x="948872" y="981756"/>
                </a:lnTo>
                <a:lnTo>
                  <a:pt x="954315" y="986519"/>
                </a:lnTo>
                <a:lnTo>
                  <a:pt x="959531" y="991281"/>
                </a:lnTo>
                <a:lnTo>
                  <a:pt x="964294" y="995817"/>
                </a:lnTo>
                <a:lnTo>
                  <a:pt x="968829" y="1001033"/>
                </a:lnTo>
                <a:lnTo>
                  <a:pt x="972911" y="1006249"/>
                </a:lnTo>
                <a:lnTo>
                  <a:pt x="976767" y="1011919"/>
                </a:lnTo>
                <a:lnTo>
                  <a:pt x="980395" y="1017588"/>
                </a:lnTo>
                <a:lnTo>
                  <a:pt x="983797" y="1023485"/>
                </a:lnTo>
                <a:lnTo>
                  <a:pt x="986745" y="1029835"/>
                </a:lnTo>
                <a:lnTo>
                  <a:pt x="989467" y="1035958"/>
                </a:lnTo>
                <a:lnTo>
                  <a:pt x="992188" y="1042535"/>
                </a:lnTo>
                <a:lnTo>
                  <a:pt x="994683" y="1049338"/>
                </a:lnTo>
                <a:lnTo>
                  <a:pt x="996724" y="1056368"/>
                </a:lnTo>
                <a:lnTo>
                  <a:pt x="998765" y="1063172"/>
                </a:lnTo>
                <a:lnTo>
                  <a:pt x="1001033" y="1070883"/>
                </a:lnTo>
                <a:lnTo>
                  <a:pt x="1004208" y="1085850"/>
                </a:lnTo>
                <a:lnTo>
                  <a:pt x="1007383" y="1101725"/>
                </a:lnTo>
                <a:lnTo>
                  <a:pt x="1010558" y="1118508"/>
                </a:lnTo>
                <a:lnTo>
                  <a:pt x="1016454" y="1153433"/>
                </a:lnTo>
                <a:lnTo>
                  <a:pt x="1019856" y="1172256"/>
                </a:lnTo>
                <a:lnTo>
                  <a:pt x="1023712" y="1191306"/>
                </a:lnTo>
                <a:lnTo>
                  <a:pt x="1029608" y="1192667"/>
                </a:lnTo>
                <a:lnTo>
                  <a:pt x="1035958" y="1194254"/>
                </a:lnTo>
                <a:lnTo>
                  <a:pt x="1041628" y="1196295"/>
                </a:lnTo>
                <a:lnTo>
                  <a:pt x="1047297" y="1198790"/>
                </a:lnTo>
                <a:lnTo>
                  <a:pt x="1052513" y="1201511"/>
                </a:lnTo>
                <a:lnTo>
                  <a:pt x="1057729" y="1204459"/>
                </a:lnTo>
                <a:lnTo>
                  <a:pt x="1062492" y="1208088"/>
                </a:lnTo>
                <a:lnTo>
                  <a:pt x="1066801" y="1211943"/>
                </a:lnTo>
                <a:lnTo>
                  <a:pt x="1070883" y="1216025"/>
                </a:lnTo>
                <a:lnTo>
                  <a:pt x="1074738" y="1220108"/>
                </a:lnTo>
                <a:lnTo>
                  <a:pt x="1078140" y="1224870"/>
                </a:lnTo>
                <a:lnTo>
                  <a:pt x="1081088" y="1229633"/>
                </a:lnTo>
                <a:lnTo>
                  <a:pt x="1083583" y="1234849"/>
                </a:lnTo>
                <a:lnTo>
                  <a:pt x="1085624" y="1240065"/>
                </a:lnTo>
                <a:lnTo>
                  <a:pt x="1087212" y="1245734"/>
                </a:lnTo>
                <a:lnTo>
                  <a:pt x="1088345" y="1251404"/>
                </a:lnTo>
                <a:lnTo>
                  <a:pt x="1089026" y="1257527"/>
                </a:lnTo>
                <a:lnTo>
                  <a:pt x="1089026" y="1263424"/>
                </a:lnTo>
                <a:lnTo>
                  <a:pt x="1088572" y="1270000"/>
                </a:lnTo>
                <a:lnTo>
                  <a:pt x="1087438" y="1276124"/>
                </a:lnTo>
                <a:lnTo>
                  <a:pt x="1085624" y="1282927"/>
                </a:lnTo>
                <a:lnTo>
                  <a:pt x="1083356" y="1289277"/>
                </a:lnTo>
                <a:lnTo>
                  <a:pt x="1080635" y="1296081"/>
                </a:lnTo>
                <a:lnTo>
                  <a:pt x="1077006" y="1303111"/>
                </a:lnTo>
                <a:lnTo>
                  <a:pt x="1072470" y="1310141"/>
                </a:lnTo>
                <a:lnTo>
                  <a:pt x="1067481" y="1317172"/>
                </a:lnTo>
                <a:lnTo>
                  <a:pt x="1061585" y="1324202"/>
                </a:lnTo>
                <a:lnTo>
                  <a:pt x="1055235" y="1331006"/>
                </a:lnTo>
                <a:lnTo>
                  <a:pt x="1047751" y="1338036"/>
                </a:lnTo>
                <a:lnTo>
                  <a:pt x="1039587" y="1345293"/>
                </a:lnTo>
                <a:lnTo>
                  <a:pt x="1030742" y="1352324"/>
                </a:lnTo>
                <a:lnTo>
                  <a:pt x="1020990" y="1359354"/>
                </a:lnTo>
                <a:lnTo>
                  <a:pt x="1018269" y="1372281"/>
                </a:lnTo>
                <a:lnTo>
                  <a:pt x="1015094" y="1385208"/>
                </a:lnTo>
                <a:lnTo>
                  <a:pt x="1011919" y="1398361"/>
                </a:lnTo>
                <a:lnTo>
                  <a:pt x="1007836" y="1411061"/>
                </a:lnTo>
                <a:lnTo>
                  <a:pt x="1003754" y="1423761"/>
                </a:lnTo>
                <a:lnTo>
                  <a:pt x="999445" y="1436008"/>
                </a:lnTo>
                <a:lnTo>
                  <a:pt x="994456" y="1448254"/>
                </a:lnTo>
                <a:lnTo>
                  <a:pt x="989240" y="1460274"/>
                </a:lnTo>
                <a:lnTo>
                  <a:pt x="983570" y="1472066"/>
                </a:lnTo>
                <a:lnTo>
                  <a:pt x="977901" y="1483633"/>
                </a:lnTo>
                <a:lnTo>
                  <a:pt x="971551" y="1494745"/>
                </a:lnTo>
                <a:lnTo>
                  <a:pt x="964974" y="1505858"/>
                </a:lnTo>
                <a:lnTo>
                  <a:pt x="958170" y="1516516"/>
                </a:lnTo>
                <a:lnTo>
                  <a:pt x="950913" y="1526722"/>
                </a:lnTo>
                <a:lnTo>
                  <a:pt x="943429" y="1536700"/>
                </a:lnTo>
                <a:lnTo>
                  <a:pt x="935492" y="1546225"/>
                </a:lnTo>
                <a:lnTo>
                  <a:pt x="927554" y="1555297"/>
                </a:lnTo>
                <a:lnTo>
                  <a:pt x="919163" y="1564141"/>
                </a:lnTo>
                <a:lnTo>
                  <a:pt x="910772" y="1572533"/>
                </a:lnTo>
                <a:lnTo>
                  <a:pt x="901701" y="1580243"/>
                </a:lnTo>
                <a:lnTo>
                  <a:pt x="892629" y="1587500"/>
                </a:lnTo>
                <a:lnTo>
                  <a:pt x="883331" y="1594531"/>
                </a:lnTo>
                <a:lnTo>
                  <a:pt x="873352" y="1600881"/>
                </a:lnTo>
                <a:lnTo>
                  <a:pt x="863601" y="1606550"/>
                </a:lnTo>
                <a:lnTo>
                  <a:pt x="858385" y="1609272"/>
                </a:lnTo>
                <a:lnTo>
                  <a:pt x="853169" y="1611766"/>
                </a:lnTo>
                <a:lnTo>
                  <a:pt x="847952" y="1614261"/>
                </a:lnTo>
                <a:lnTo>
                  <a:pt x="842736" y="1616302"/>
                </a:lnTo>
                <a:lnTo>
                  <a:pt x="837520" y="1618343"/>
                </a:lnTo>
                <a:lnTo>
                  <a:pt x="832077" y="1620384"/>
                </a:lnTo>
                <a:lnTo>
                  <a:pt x="826635" y="1621972"/>
                </a:lnTo>
                <a:lnTo>
                  <a:pt x="821192" y="1623786"/>
                </a:lnTo>
                <a:lnTo>
                  <a:pt x="815749" y="1625147"/>
                </a:lnTo>
                <a:lnTo>
                  <a:pt x="810079" y="1626508"/>
                </a:lnTo>
                <a:lnTo>
                  <a:pt x="804410" y="1627415"/>
                </a:lnTo>
                <a:lnTo>
                  <a:pt x="798740" y="1628549"/>
                </a:lnTo>
                <a:lnTo>
                  <a:pt x="793070" y="1629229"/>
                </a:lnTo>
                <a:lnTo>
                  <a:pt x="787401" y="1629909"/>
                </a:lnTo>
                <a:lnTo>
                  <a:pt x="781277" y="1630363"/>
                </a:lnTo>
                <a:lnTo>
                  <a:pt x="775381" y="1630363"/>
                </a:lnTo>
                <a:lnTo>
                  <a:pt x="769711" y="1630363"/>
                </a:lnTo>
                <a:lnTo>
                  <a:pt x="763815" y="1629909"/>
                </a:lnTo>
                <a:lnTo>
                  <a:pt x="757918" y="1629229"/>
                </a:lnTo>
                <a:lnTo>
                  <a:pt x="752249" y="1628549"/>
                </a:lnTo>
                <a:lnTo>
                  <a:pt x="746579" y="1627415"/>
                </a:lnTo>
                <a:lnTo>
                  <a:pt x="740910" y="1626508"/>
                </a:lnTo>
                <a:lnTo>
                  <a:pt x="735240" y="1625147"/>
                </a:lnTo>
                <a:lnTo>
                  <a:pt x="729797" y="1623786"/>
                </a:lnTo>
                <a:lnTo>
                  <a:pt x="724354" y="1621972"/>
                </a:lnTo>
                <a:lnTo>
                  <a:pt x="718911" y="1620384"/>
                </a:lnTo>
                <a:lnTo>
                  <a:pt x="713468" y="1618343"/>
                </a:lnTo>
                <a:lnTo>
                  <a:pt x="708252" y="1616302"/>
                </a:lnTo>
                <a:lnTo>
                  <a:pt x="703036" y="1614261"/>
                </a:lnTo>
                <a:lnTo>
                  <a:pt x="697820" y="1611766"/>
                </a:lnTo>
                <a:lnTo>
                  <a:pt x="692604" y="1609272"/>
                </a:lnTo>
                <a:lnTo>
                  <a:pt x="687388" y="1606550"/>
                </a:lnTo>
                <a:lnTo>
                  <a:pt x="677636" y="1600881"/>
                </a:lnTo>
                <a:lnTo>
                  <a:pt x="668111" y="1594531"/>
                </a:lnTo>
                <a:lnTo>
                  <a:pt x="658359" y="1587500"/>
                </a:lnTo>
                <a:lnTo>
                  <a:pt x="649288" y="1580243"/>
                </a:lnTo>
                <a:lnTo>
                  <a:pt x="640217" y="1572533"/>
                </a:lnTo>
                <a:lnTo>
                  <a:pt x="631826" y="1564141"/>
                </a:lnTo>
                <a:lnTo>
                  <a:pt x="623434" y="1555297"/>
                </a:lnTo>
                <a:lnTo>
                  <a:pt x="615497" y="1546225"/>
                </a:lnTo>
                <a:lnTo>
                  <a:pt x="607559" y="1536700"/>
                </a:lnTo>
                <a:lnTo>
                  <a:pt x="600075" y="1526722"/>
                </a:lnTo>
                <a:lnTo>
                  <a:pt x="592818" y="1516516"/>
                </a:lnTo>
                <a:lnTo>
                  <a:pt x="586015" y="1505858"/>
                </a:lnTo>
                <a:lnTo>
                  <a:pt x="579665" y="1494745"/>
                </a:lnTo>
                <a:lnTo>
                  <a:pt x="573315" y="1483633"/>
                </a:lnTo>
                <a:lnTo>
                  <a:pt x="567418" y="1472066"/>
                </a:lnTo>
                <a:lnTo>
                  <a:pt x="561975" y="1460274"/>
                </a:lnTo>
                <a:lnTo>
                  <a:pt x="556533" y="1448254"/>
                </a:lnTo>
                <a:lnTo>
                  <a:pt x="551997" y="1436008"/>
                </a:lnTo>
                <a:lnTo>
                  <a:pt x="547234" y="1423761"/>
                </a:lnTo>
                <a:lnTo>
                  <a:pt x="543152" y="1411061"/>
                </a:lnTo>
                <a:lnTo>
                  <a:pt x="539524" y="1398361"/>
                </a:lnTo>
                <a:lnTo>
                  <a:pt x="535895" y="1385208"/>
                </a:lnTo>
                <a:lnTo>
                  <a:pt x="532947" y="1372281"/>
                </a:lnTo>
                <a:lnTo>
                  <a:pt x="529999" y="1359354"/>
                </a:lnTo>
                <a:lnTo>
                  <a:pt x="520247" y="1352324"/>
                </a:lnTo>
                <a:lnTo>
                  <a:pt x="511402" y="1345293"/>
                </a:lnTo>
                <a:lnTo>
                  <a:pt x="503238" y="1338036"/>
                </a:lnTo>
                <a:lnTo>
                  <a:pt x="495981" y="1331006"/>
                </a:lnTo>
                <a:lnTo>
                  <a:pt x="489404" y="1324202"/>
                </a:lnTo>
                <a:lnTo>
                  <a:pt x="483734" y="1317172"/>
                </a:lnTo>
                <a:lnTo>
                  <a:pt x="478518" y="1310141"/>
                </a:lnTo>
                <a:lnTo>
                  <a:pt x="474209" y="1303111"/>
                </a:lnTo>
                <a:lnTo>
                  <a:pt x="470581" y="1296081"/>
                </a:lnTo>
                <a:lnTo>
                  <a:pt x="467633" y="1289277"/>
                </a:lnTo>
                <a:lnTo>
                  <a:pt x="465365" y="1282927"/>
                </a:lnTo>
                <a:lnTo>
                  <a:pt x="463550" y="1276124"/>
                </a:lnTo>
                <a:lnTo>
                  <a:pt x="462416" y="1270000"/>
                </a:lnTo>
                <a:lnTo>
                  <a:pt x="461963" y="1263424"/>
                </a:lnTo>
                <a:lnTo>
                  <a:pt x="462190" y="1257527"/>
                </a:lnTo>
                <a:lnTo>
                  <a:pt x="462643" y="1251404"/>
                </a:lnTo>
                <a:lnTo>
                  <a:pt x="463777" y="1245734"/>
                </a:lnTo>
                <a:lnTo>
                  <a:pt x="465591" y="1240065"/>
                </a:lnTo>
                <a:lnTo>
                  <a:pt x="467633" y="1234849"/>
                </a:lnTo>
                <a:lnTo>
                  <a:pt x="469900" y="1229633"/>
                </a:lnTo>
                <a:lnTo>
                  <a:pt x="473075" y="1224870"/>
                </a:lnTo>
                <a:lnTo>
                  <a:pt x="476477" y="1220108"/>
                </a:lnTo>
                <a:lnTo>
                  <a:pt x="480106" y="1216025"/>
                </a:lnTo>
                <a:lnTo>
                  <a:pt x="484188" y="1211943"/>
                </a:lnTo>
                <a:lnTo>
                  <a:pt x="488724" y="1208088"/>
                </a:lnTo>
                <a:lnTo>
                  <a:pt x="493486" y="1204459"/>
                </a:lnTo>
                <a:lnTo>
                  <a:pt x="498475" y="1201511"/>
                </a:lnTo>
                <a:lnTo>
                  <a:pt x="503918" y="1198790"/>
                </a:lnTo>
                <a:lnTo>
                  <a:pt x="509361" y="1196295"/>
                </a:lnTo>
                <a:lnTo>
                  <a:pt x="515258" y="1194254"/>
                </a:lnTo>
                <a:lnTo>
                  <a:pt x="521381" y="1192667"/>
                </a:lnTo>
                <a:lnTo>
                  <a:pt x="527504" y="1191306"/>
                </a:lnTo>
                <a:lnTo>
                  <a:pt x="529999" y="1178606"/>
                </a:lnTo>
                <a:lnTo>
                  <a:pt x="532493" y="1166133"/>
                </a:lnTo>
                <a:lnTo>
                  <a:pt x="536575" y="1142093"/>
                </a:lnTo>
                <a:lnTo>
                  <a:pt x="540431" y="1118961"/>
                </a:lnTo>
                <a:lnTo>
                  <a:pt x="544513" y="1097190"/>
                </a:lnTo>
                <a:lnTo>
                  <a:pt x="546781" y="1086531"/>
                </a:lnTo>
                <a:lnTo>
                  <a:pt x="548822" y="1076552"/>
                </a:lnTo>
                <a:lnTo>
                  <a:pt x="551317" y="1066574"/>
                </a:lnTo>
                <a:lnTo>
                  <a:pt x="554038" y="1057275"/>
                </a:lnTo>
                <a:lnTo>
                  <a:pt x="556759" y="1048204"/>
                </a:lnTo>
                <a:lnTo>
                  <a:pt x="560161" y="1039360"/>
                </a:lnTo>
                <a:lnTo>
                  <a:pt x="563790" y="1030742"/>
                </a:lnTo>
                <a:lnTo>
                  <a:pt x="567645" y="1022804"/>
                </a:lnTo>
                <a:lnTo>
                  <a:pt x="575809" y="1025299"/>
                </a:lnTo>
                <a:lnTo>
                  <a:pt x="586695" y="1028701"/>
                </a:lnTo>
                <a:lnTo>
                  <a:pt x="600075" y="1032330"/>
                </a:lnTo>
                <a:lnTo>
                  <a:pt x="607786" y="1034144"/>
                </a:lnTo>
                <a:lnTo>
                  <a:pt x="615950" y="1035958"/>
                </a:lnTo>
                <a:lnTo>
                  <a:pt x="625022" y="1037772"/>
                </a:lnTo>
                <a:lnTo>
                  <a:pt x="634320" y="1039360"/>
                </a:lnTo>
                <a:lnTo>
                  <a:pt x="644072" y="1040947"/>
                </a:lnTo>
                <a:lnTo>
                  <a:pt x="654731" y="1042308"/>
                </a:lnTo>
                <a:lnTo>
                  <a:pt x="665617" y="1043215"/>
                </a:lnTo>
                <a:lnTo>
                  <a:pt x="676956" y="1044122"/>
                </a:lnTo>
                <a:lnTo>
                  <a:pt x="688749" y="1044576"/>
                </a:lnTo>
                <a:lnTo>
                  <a:pt x="700995" y="1044576"/>
                </a:lnTo>
                <a:lnTo>
                  <a:pt x="713468" y="1044576"/>
                </a:lnTo>
                <a:lnTo>
                  <a:pt x="726395" y="1043896"/>
                </a:lnTo>
                <a:lnTo>
                  <a:pt x="739549" y="1042762"/>
                </a:lnTo>
                <a:lnTo>
                  <a:pt x="753156" y="1041174"/>
                </a:lnTo>
                <a:lnTo>
                  <a:pt x="766763" y="1039133"/>
                </a:lnTo>
                <a:lnTo>
                  <a:pt x="780824" y="1036185"/>
                </a:lnTo>
                <a:lnTo>
                  <a:pt x="795111" y="1033010"/>
                </a:lnTo>
                <a:lnTo>
                  <a:pt x="809626" y="1028928"/>
                </a:lnTo>
                <a:lnTo>
                  <a:pt x="816883" y="1026887"/>
                </a:lnTo>
                <a:lnTo>
                  <a:pt x="824140" y="1024619"/>
                </a:lnTo>
                <a:lnTo>
                  <a:pt x="831624" y="1022124"/>
                </a:lnTo>
                <a:lnTo>
                  <a:pt x="838881" y="1019176"/>
                </a:lnTo>
                <a:lnTo>
                  <a:pt x="846365" y="1016228"/>
                </a:lnTo>
                <a:lnTo>
                  <a:pt x="853849" y="1013280"/>
                </a:lnTo>
                <a:lnTo>
                  <a:pt x="861560" y="1009878"/>
                </a:lnTo>
                <a:lnTo>
                  <a:pt x="869044" y="1006249"/>
                </a:lnTo>
                <a:lnTo>
                  <a:pt x="876527" y="1002621"/>
                </a:lnTo>
                <a:lnTo>
                  <a:pt x="884011" y="998538"/>
                </a:lnTo>
                <a:lnTo>
                  <a:pt x="891495" y="994230"/>
                </a:lnTo>
                <a:lnTo>
                  <a:pt x="898979" y="989921"/>
                </a:lnTo>
                <a:lnTo>
                  <a:pt x="906463" y="985158"/>
                </a:lnTo>
                <a:lnTo>
                  <a:pt x="914401" y="980622"/>
                </a:lnTo>
                <a:lnTo>
                  <a:pt x="921885" y="975406"/>
                </a:lnTo>
                <a:lnTo>
                  <a:pt x="929369" y="969963"/>
                </a:lnTo>
                <a:close/>
                <a:moveTo>
                  <a:pt x="774700" y="801688"/>
                </a:moveTo>
                <a:lnTo>
                  <a:pt x="790563" y="802369"/>
                </a:lnTo>
                <a:lnTo>
                  <a:pt x="805746" y="803050"/>
                </a:lnTo>
                <a:lnTo>
                  <a:pt x="820702" y="804638"/>
                </a:lnTo>
                <a:lnTo>
                  <a:pt x="835205" y="806681"/>
                </a:lnTo>
                <a:lnTo>
                  <a:pt x="849255" y="809177"/>
                </a:lnTo>
                <a:lnTo>
                  <a:pt x="863079" y="812353"/>
                </a:lnTo>
                <a:lnTo>
                  <a:pt x="875996" y="815757"/>
                </a:lnTo>
                <a:lnTo>
                  <a:pt x="882567" y="817799"/>
                </a:lnTo>
                <a:lnTo>
                  <a:pt x="888459" y="819842"/>
                </a:lnTo>
                <a:lnTo>
                  <a:pt x="894578" y="822111"/>
                </a:lnTo>
                <a:lnTo>
                  <a:pt x="900243" y="824380"/>
                </a:lnTo>
                <a:lnTo>
                  <a:pt x="906135" y="826649"/>
                </a:lnTo>
                <a:lnTo>
                  <a:pt x="911574" y="829372"/>
                </a:lnTo>
                <a:lnTo>
                  <a:pt x="916559" y="831868"/>
                </a:lnTo>
                <a:lnTo>
                  <a:pt x="921771" y="834818"/>
                </a:lnTo>
                <a:lnTo>
                  <a:pt x="926757" y="837314"/>
                </a:lnTo>
                <a:lnTo>
                  <a:pt x="931516" y="840491"/>
                </a:lnTo>
                <a:lnTo>
                  <a:pt x="935821" y="843214"/>
                </a:lnTo>
                <a:lnTo>
                  <a:pt x="940127" y="846391"/>
                </a:lnTo>
                <a:lnTo>
                  <a:pt x="944206" y="849568"/>
                </a:lnTo>
                <a:lnTo>
                  <a:pt x="948058" y="852518"/>
                </a:lnTo>
                <a:lnTo>
                  <a:pt x="951684" y="855921"/>
                </a:lnTo>
                <a:lnTo>
                  <a:pt x="955083" y="859325"/>
                </a:lnTo>
                <a:lnTo>
                  <a:pt x="958029" y="862956"/>
                </a:lnTo>
                <a:lnTo>
                  <a:pt x="960975" y="866359"/>
                </a:lnTo>
                <a:lnTo>
                  <a:pt x="966867" y="866586"/>
                </a:lnTo>
                <a:lnTo>
                  <a:pt x="972986" y="867494"/>
                </a:lnTo>
                <a:lnTo>
                  <a:pt x="978651" y="868402"/>
                </a:lnTo>
                <a:lnTo>
                  <a:pt x="984090" y="869990"/>
                </a:lnTo>
                <a:lnTo>
                  <a:pt x="989302" y="871579"/>
                </a:lnTo>
                <a:lnTo>
                  <a:pt x="994287" y="873621"/>
                </a:lnTo>
                <a:lnTo>
                  <a:pt x="999273" y="876117"/>
                </a:lnTo>
                <a:lnTo>
                  <a:pt x="1003805" y="878840"/>
                </a:lnTo>
                <a:lnTo>
                  <a:pt x="1008337" y="882017"/>
                </a:lnTo>
                <a:lnTo>
                  <a:pt x="1012416" y="885194"/>
                </a:lnTo>
                <a:lnTo>
                  <a:pt x="1016722" y="888824"/>
                </a:lnTo>
                <a:lnTo>
                  <a:pt x="1020574" y="892909"/>
                </a:lnTo>
                <a:lnTo>
                  <a:pt x="1024200" y="896993"/>
                </a:lnTo>
                <a:lnTo>
                  <a:pt x="1027599" y="901078"/>
                </a:lnTo>
                <a:lnTo>
                  <a:pt x="1030999" y="905843"/>
                </a:lnTo>
                <a:lnTo>
                  <a:pt x="1034171" y="910835"/>
                </a:lnTo>
                <a:lnTo>
                  <a:pt x="1037117" y="915600"/>
                </a:lnTo>
                <a:lnTo>
                  <a:pt x="1040063" y="921046"/>
                </a:lnTo>
                <a:lnTo>
                  <a:pt x="1042556" y="926492"/>
                </a:lnTo>
                <a:lnTo>
                  <a:pt x="1045048" y="931938"/>
                </a:lnTo>
                <a:lnTo>
                  <a:pt x="1047541" y="938065"/>
                </a:lnTo>
                <a:lnTo>
                  <a:pt x="1049807" y="943965"/>
                </a:lnTo>
                <a:lnTo>
                  <a:pt x="1051847" y="949865"/>
                </a:lnTo>
                <a:lnTo>
                  <a:pt x="1053886" y="956218"/>
                </a:lnTo>
                <a:lnTo>
                  <a:pt x="1055699" y="962572"/>
                </a:lnTo>
                <a:lnTo>
                  <a:pt x="1057286" y="969153"/>
                </a:lnTo>
                <a:lnTo>
                  <a:pt x="1060458" y="982314"/>
                </a:lnTo>
                <a:lnTo>
                  <a:pt x="1062724" y="996156"/>
                </a:lnTo>
                <a:lnTo>
                  <a:pt x="1064764" y="1009997"/>
                </a:lnTo>
                <a:lnTo>
                  <a:pt x="1066577" y="1024066"/>
                </a:lnTo>
                <a:lnTo>
                  <a:pt x="1067936" y="1038362"/>
                </a:lnTo>
                <a:lnTo>
                  <a:pt x="1069069" y="1052430"/>
                </a:lnTo>
                <a:lnTo>
                  <a:pt x="1069523" y="1066499"/>
                </a:lnTo>
                <a:lnTo>
                  <a:pt x="1069749" y="1080341"/>
                </a:lnTo>
                <a:lnTo>
                  <a:pt x="1069976" y="1093956"/>
                </a:lnTo>
                <a:lnTo>
                  <a:pt x="1069749" y="1107117"/>
                </a:lnTo>
                <a:lnTo>
                  <a:pt x="1069523" y="1120051"/>
                </a:lnTo>
                <a:lnTo>
                  <a:pt x="1069069" y="1132305"/>
                </a:lnTo>
                <a:lnTo>
                  <a:pt x="1068390" y="1143878"/>
                </a:lnTo>
                <a:lnTo>
                  <a:pt x="1067030" y="1165208"/>
                </a:lnTo>
                <a:lnTo>
                  <a:pt x="1065444" y="1182907"/>
                </a:lnTo>
                <a:lnTo>
                  <a:pt x="1064084" y="1196295"/>
                </a:lnTo>
                <a:lnTo>
                  <a:pt x="1056832" y="1192665"/>
                </a:lnTo>
                <a:lnTo>
                  <a:pt x="1053207" y="1191076"/>
                </a:lnTo>
                <a:lnTo>
                  <a:pt x="1049581" y="1189715"/>
                </a:lnTo>
                <a:lnTo>
                  <a:pt x="1045728" y="1188353"/>
                </a:lnTo>
                <a:lnTo>
                  <a:pt x="1041876" y="1187219"/>
                </a:lnTo>
                <a:lnTo>
                  <a:pt x="1037570" y="1186311"/>
                </a:lnTo>
                <a:lnTo>
                  <a:pt x="1033491" y="1185403"/>
                </a:lnTo>
                <a:lnTo>
                  <a:pt x="1027826" y="1146147"/>
                </a:lnTo>
                <a:lnTo>
                  <a:pt x="1024880" y="1127086"/>
                </a:lnTo>
                <a:lnTo>
                  <a:pt x="1021934" y="1109159"/>
                </a:lnTo>
                <a:lnTo>
                  <a:pt x="1018761" y="1091914"/>
                </a:lnTo>
                <a:lnTo>
                  <a:pt x="1015136" y="1075122"/>
                </a:lnTo>
                <a:lnTo>
                  <a:pt x="1013096" y="1067180"/>
                </a:lnTo>
                <a:lnTo>
                  <a:pt x="1010603" y="1059465"/>
                </a:lnTo>
                <a:lnTo>
                  <a:pt x="1008337" y="1051523"/>
                </a:lnTo>
                <a:lnTo>
                  <a:pt x="1006071" y="1044262"/>
                </a:lnTo>
                <a:lnTo>
                  <a:pt x="1003125" y="1037000"/>
                </a:lnTo>
                <a:lnTo>
                  <a:pt x="1000406" y="1029966"/>
                </a:lnTo>
                <a:lnTo>
                  <a:pt x="997233" y="1023159"/>
                </a:lnTo>
                <a:lnTo>
                  <a:pt x="994061" y="1016578"/>
                </a:lnTo>
                <a:lnTo>
                  <a:pt x="990435" y="1009997"/>
                </a:lnTo>
                <a:lnTo>
                  <a:pt x="986583" y="1003871"/>
                </a:lnTo>
                <a:lnTo>
                  <a:pt x="982504" y="997971"/>
                </a:lnTo>
                <a:lnTo>
                  <a:pt x="977971" y="992298"/>
                </a:lnTo>
                <a:lnTo>
                  <a:pt x="973439" y="986852"/>
                </a:lnTo>
                <a:lnTo>
                  <a:pt x="968454" y="981406"/>
                </a:lnTo>
                <a:lnTo>
                  <a:pt x="963241" y="976414"/>
                </a:lnTo>
                <a:lnTo>
                  <a:pt x="957576" y="971422"/>
                </a:lnTo>
                <a:lnTo>
                  <a:pt x="951458" y="966657"/>
                </a:lnTo>
                <a:lnTo>
                  <a:pt x="945112" y="962345"/>
                </a:lnTo>
                <a:lnTo>
                  <a:pt x="938087" y="958261"/>
                </a:lnTo>
                <a:lnTo>
                  <a:pt x="931063" y="954403"/>
                </a:lnTo>
                <a:lnTo>
                  <a:pt x="923131" y="960076"/>
                </a:lnTo>
                <a:lnTo>
                  <a:pt x="915426" y="965295"/>
                </a:lnTo>
                <a:lnTo>
                  <a:pt x="907268" y="970287"/>
                </a:lnTo>
                <a:lnTo>
                  <a:pt x="899563" y="975052"/>
                </a:lnTo>
                <a:lnTo>
                  <a:pt x="891632" y="979818"/>
                </a:lnTo>
                <a:lnTo>
                  <a:pt x="883701" y="984129"/>
                </a:lnTo>
                <a:lnTo>
                  <a:pt x="875996" y="988213"/>
                </a:lnTo>
                <a:lnTo>
                  <a:pt x="868291" y="992298"/>
                </a:lnTo>
                <a:lnTo>
                  <a:pt x="860359" y="995929"/>
                </a:lnTo>
                <a:lnTo>
                  <a:pt x="852655" y="999559"/>
                </a:lnTo>
                <a:lnTo>
                  <a:pt x="844950" y="1002509"/>
                </a:lnTo>
                <a:lnTo>
                  <a:pt x="837018" y="1005686"/>
                </a:lnTo>
                <a:lnTo>
                  <a:pt x="829314" y="1008636"/>
                </a:lnTo>
                <a:lnTo>
                  <a:pt x="821835" y="1011359"/>
                </a:lnTo>
                <a:lnTo>
                  <a:pt x="814357" y="1013628"/>
                </a:lnTo>
                <a:lnTo>
                  <a:pt x="806879" y="1016124"/>
                </a:lnTo>
                <a:lnTo>
                  <a:pt x="791696" y="1020209"/>
                </a:lnTo>
                <a:lnTo>
                  <a:pt x="776966" y="1023612"/>
                </a:lnTo>
                <a:lnTo>
                  <a:pt x="762690" y="1026335"/>
                </a:lnTo>
                <a:lnTo>
                  <a:pt x="748413" y="1028832"/>
                </a:lnTo>
                <a:lnTo>
                  <a:pt x="734590" y="1030420"/>
                </a:lnTo>
                <a:lnTo>
                  <a:pt x="720993" y="1031328"/>
                </a:lnTo>
                <a:lnTo>
                  <a:pt x="707849" y="1032235"/>
                </a:lnTo>
                <a:lnTo>
                  <a:pt x="694932" y="1032462"/>
                </a:lnTo>
                <a:lnTo>
                  <a:pt x="682469" y="1032235"/>
                </a:lnTo>
                <a:lnTo>
                  <a:pt x="670232" y="1031555"/>
                </a:lnTo>
                <a:lnTo>
                  <a:pt x="658675" y="1030874"/>
                </a:lnTo>
                <a:lnTo>
                  <a:pt x="647570" y="1029739"/>
                </a:lnTo>
                <a:lnTo>
                  <a:pt x="636920" y="1028605"/>
                </a:lnTo>
                <a:lnTo>
                  <a:pt x="626496" y="1027016"/>
                </a:lnTo>
                <a:lnTo>
                  <a:pt x="616978" y="1025201"/>
                </a:lnTo>
                <a:lnTo>
                  <a:pt x="607913" y="1023385"/>
                </a:lnTo>
                <a:lnTo>
                  <a:pt x="599302" y="1021570"/>
                </a:lnTo>
                <a:lnTo>
                  <a:pt x="591597" y="1019755"/>
                </a:lnTo>
                <a:lnTo>
                  <a:pt x="577547" y="1015897"/>
                </a:lnTo>
                <a:lnTo>
                  <a:pt x="566443" y="1012267"/>
                </a:lnTo>
                <a:lnTo>
                  <a:pt x="558059" y="1009317"/>
                </a:lnTo>
                <a:lnTo>
                  <a:pt x="553980" y="1017940"/>
                </a:lnTo>
                <a:lnTo>
                  <a:pt x="550127" y="1026789"/>
                </a:lnTo>
                <a:lnTo>
                  <a:pt x="546728" y="1035866"/>
                </a:lnTo>
                <a:lnTo>
                  <a:pt x="543782" y="1045396"/>
                </a:lnTo>
                <a:lnTo>
                  <a:pt x="541063" y="1055607"/>
                </a:lnTo>
                <a:lnTo>
                  <a:pt x="538343" y="1065591"/>
                </a:lnTo>
                <a:lnTo>
                  <a:pt x="536077" y="1076257"/>
                </a:lnTo>
                <a:lnTo>
                  <a:pt x="533811" y="1087148"/>
                </a:lnTo>
                <a:lnTo>
                  <a:pt x="529505" y="1110067"/>
                </a:lnTo>
                <a:lnTo>
                  <a:pt x="525653" y="1133893"/>
                </a:lnTo>
                <a:lnTo>
                  <a:pt x="521347" y="1159081"/>
                </a:lnTo>
                <a:lnTo>
                  <a:pt x="518628" y="1172242"/>
                </a:lnTo>
                <a:lnTo>
                  <a:pt x="516135" y="1185403"/>
                </a:lnTo>
                <a:lnTo>
                  <a:pt x="512056" y="1186311"/>
                </a:lnTo>
                <a:lnTo>
                  <a:pt x="507751" y="1187219"/>
                </a:lnTo>
                <a:lnTo>
                  <a:pt x="503672" y="1188580"/>
                </a:lnTo>
                <a:lnTo>
                  <a:pt x="499819" y="1189942"/>
                </a:lnTo>
                <a:lnTo>
                  <a:pt x="495967" y="1191530"/>
                </a:lnTo>
                <a:lnTo>
                  <a:pt x="492341" y="1192891"/>
                </a:lnTo>
                <a:lnTo>
                  <a:pt x="488715" y="1195161"/>
                </a:lnTo>
                <a:lnTo>
                  <a:pt x="485089" y="1196976"/>
                </a:lnTo>
                <a:lnTo>
                  <a:pt x="482823" y="1181546"/>
                </a:lnTo>
                <a:lnTo>
                  <a:pt x="481464" y="1172015"/>
                </a:lnTo>
                <a:lnTo>
                  <a:pt x="480331" y="1161123"/>
                </a:lnTo>
                <a:lnTo>
                  <a:pt x="479424" y="1148870"/>
                </a:lnTo>
                <a:lnTo>
                  <a:pt x="478518" y="1135935"/>
                </a:lnTo>
                <a:lnTo>
                  <a:pt x="478064" y="1121867"/>
                </a:lnTo>
                <a:lnTo>
                  <a:pt x="477838" y="1107344"/>
                </a:lnTo>
                <a:lnTo>
                  <a:pt x="478064" y="1092141"/>
                </a:lnTo>
                <a:lnTo>
                  <a:pt x="478744" y="1076030"/>
                </a:lnTo>
                <a:lnTo>
                  <a:pt x="480104" y="1059692"/>
                </a:lnTo>
                <a:lnTo>
                  <a:pt x="481237" y="1051296"/>
                </a:lnTo>
                <a:lnTo>
                  <a:pt x="482144" y="1043127"/>
                </a:lnTo>
                <a:lnTo>
                  <a:pt x="483503" y="1034504"/>
                </a:lnTo>
                <a:lnTo>
                  <a:pt x="484863" y="1025882"/>
                </a:lnTo>
                <a:lnTo>
                  <a:pt x="486676" y="1017259"/>
                </a:lnTo>
                <a:lnTo>
                  <a:pt x="488489" y="1008863"/>
                </a:lnTo>
                <a:lnTo>
                  <a:pt x="490528" y="1000240"/>
                </a:lnTo>
                <a:lnTo>
                  <a:pt x="492794" y="991617"/>
                </a:lnTo>
                <a:lnTo>
                  <a:pt x="495514" y="983221"/>
                </a:lnTo>
                <a:lnTo>
                  <a:pt x="498233" y="974599"/>
                </a:lnTo>
                <a:lnTo>
                  <a:pt x="501406" y="966203"/>
                </a:lnTo>
                <a:lnTo>
                  <a:pt x="504578" y="957580"/>
                </a:lnTo>
                <a:lnTo>
                  <a:pt x="508204" y="949411"/>
                </a:lnTo>
                <a:lnTo>
                  <a:pt x="512056" y="941242"/>
                </a:lnTo>
                <a:lnTo>
                  <a:pt x="516362" y="933073"/>
                </a:lnTo>
                <a:lnTo>
                  <a:pt x="520894" y="924904"/>
                </a:lnTo>
                <a:lnTo>
                  <a:pt x="525653" y="917189"/>
                </a:lnTo>
                <a:lnTo>
                  <a:pt x="530639" y="909474"/>
                </a:lnTo>
                <a:lnTo>
                  <a:pt x="536077" y="901985"/>
                </a:lnTo>
                <a:lnTo>
                  <a:pt x="541969" y="894270"/>
                </a:lnTo>
                <a:lnTo>
                  <a:pt x="548314" y="887009"/>
                </a:lnTo>
                <a:lnTo>
                  <a:pt x="554659" y="880201"/>
                </a:lnTo>
                <a:lnTo>
                  <a:pt x="561458" y="873394"/>
                </a:lnTo>
                <a:lnTo>
                  <a:pt x="568709" y="866813"/>
                </a:lnTo>
                <a:lnTo>
                  <a:pt x="576414" y="860460"/>
                </a:lnTo>
                <a:lnTo>
                  <a:pt x="584572" y="854333"/>
                </a:lnTo>
                <a:lnTo>
                  <a:pt x="592730" y="848433"/>
                </a:lnTo>
                <a:lnTo>
                  <a:pt x="601795" y="842987"/>
                </a:lnTo>
                <a:lnTo>
                  <a:pt x="611313" y="837541"/>
                </a:lnTo>
                <a:lnTo>
                  <a:pt x="620830" y="832549"/>
                </a:lnTo>
                <a:lnTo>
                  <a:pt x="630801" y="828011"/>
                </a:lnTo>
                <a:lnTo>
                  <a:pt x="641452" y="823926"/>
                </a:lnTo>
                <a:lnTo>
                  <a:pt x="652783" y="819615"/>
                </a:lnTo>
                <a:lnTo>
                  <a:pt x="664340" y="815984"/>
                </a:lnTo>
                <a:lnTo>
                  <a:pt x="676350" y="812807"/>
                </a:lnTo>
                <a:lnTo>
                  <a:pt x="689041" y="810084"/>
                </a:lnTo>
                <a:lnTo>
                  <a:pt x="701957" y="807815"/>
                </a:lnTo>
                <a:lnTo>
                  <a:pt x="715328" y="805546"/>
                </a:lnTo>
                <a:lnTo>
                  <a:pt x="729378" y="804184"/>
                </a:lnTo>
                <a:lnTo>
                  <a:pt x="744107" y="802823"/>
                </a:lnTo>
                <a:lnTo>
                  <a:pt x="759064" y="801915"/>
                </a:lnTo>
                <a:lnTo>
                  <a:pt x="774700" y="801688"/>
                </a:lnTo>
                <a:close/>
                <a:moveTo>
                  <a:pt x="44000" y="736683"/>
                </a:moveTo>
                <a:lnTo>
                  <a:pt x="44000" y="2267412"/>
                </a:lnTo>
                <a:lnTo>
                  <a:pt x="2830736" y="2267412"/>
                </a:lnTo>
                <a:lnTo>
                  <a:pt x="2830736" y="736683"/>
                </a:lnTo>
                <a:lnTo>
                  <a:pt x="44000" y="736683"/>
                </a:lnTo>
                <a:close/>
                <a:moveTo>
                  <a:pt x="1266245" y="538738"/>
                </a:moveTo>
                <a:lnTo>
                  <a:pt x="1261935" y="538964"/>
                </a:lnTo>
                <a:lnTo>
                  <a:pt x="1257399" y="539645"/>
                </a:lnTo>
                <a:lnTo>
                  <a:pt x="1253317" y="540778"/>
                </a:lnTo>
                <a:lnTo>
                  <a:pt x="1249234" y="542365"/>
                </a:lnTo>
                <a:lnTo>
                  <a:pt x="1245605" y="544179"/>
                </a:lnTo>
                <a:lnTo>
                  <a:pt x="1241977" y="546220"/>
                </a:lnTo>
                <a:lnTo>
                  <a:pt x="1238348" y="548714"/>
                </a:lnTo>
                <a:lnTo>
                  <a:pt x="1235172" y="551662"/>
                </a:lnTo>
                <a:lnTo>
                  <a:pt x="1232224" y="554836"/>
                </a:lnTo>
                <a:lnTo>
                  <a:pt x="1229956" y="558237"/>
                </a:lnTo>
                <a:lnTo>
                  <a:pt x="1227688" y="561865"/>
                </a:lnTo>
                <a:lnTo>
                  <a:pt x="1225874" y="565720"/>
                </a:lnTo>
                <a:lnTo>
                  <a:pt x="1224286" y="569574"/>
                </a:lnTo>
                <a:lnTo>
                  <a:pt x="1223152" y="573883"/>
                </a:lnTo>
                <a:lnTo>
                  <a:pt x="1222471" y="578191"/>
                </a:lnTo>
                <a:lnTo>
                  <a:pt x="1222471" y="582725"/>
                </a:lnTo>
                <a:lnTo>
                  <a:pt x="1222471" y="604719"/>
                </a:lnTo>
                <a:lnTo>
                  <a:pt x="1222471" y="609254"/>
                </a:lnTo>
                <a:lnTo>
                  <a:pt x="1223152" y="613562"/>
                </a:lnTo>
                <a:lnTo>
                  <a:pt x="1224286" y="617870"/>
                </a:lnTo>
                <a:lnTo>
                  <a:pt x="1225874" y="621725"/>
                </a:lnTo>
                <a:lnTo>
                  <a:pt x="1227688" y="625579"/>
                </a:lnTo>
                <a:lnTo>
                  <a:pt x="1229956" y="629207"/>
                </a:lnTo>
                <a:lnTo>
                  <a:pt x="1232224" y="632608"/>
                </a:lnTo>
                <a:lnTo>
                  <a:pt x="1235172" y="635556"/>
                </a:lnTo>
                <a:lnTo>
                  <a:pt x="1238348" y="638504"/>
                </a:lnTo>
                <a:lnTo>
                  <a:pt x="1241977" y="640998"/>
                </a:lnTo>
                <a:lnTo>
                  <a:pt x="1245605" y="643492"/>
                </a:lnTo>
                <a:lnTo>
                  <a:pt x="1249234" y="645306"/>
                </a:lnTo>
                <a:lnTo>
                  <a:pt x="1253317" y="646893"/>
                </a:lnTo>
                <a:lnTo>
                  <a:pt x="1257399" y="647800"/>
                </a:lnTo>
                <a:lnTo>
                  <a:pt x="1261935" y="648254"/>
                </a:lnTo>
                <a:lnTo>
                  <a:pt x="1266245" y="648707"/>
                </a:lnTo>
                <a:lnTo>
                  <a:pt x="1608265" y="648707"/>
                </a:lnTo>
                <a:lnTo>
                  <a:pt x="1613028" y="648254"/>
                </a:lnTo>
                <a:lnTo>
                  <a:pt x="1617337" y="647800"/>
                </a:lnTo>
                <a:lnTo>
                  <a:pt x="1621419" y="646893"/>
                </a:lnTo>
                <a:lnTo>
                  <a:pt x="1625502" y="645306"/>
                </a:lnTo>
                <a:lnTo>
                  <a:pt x="1629358" y="643492"/>
                </a:lnTo>
                <a:lnTo>
                  <a:pt x="1632986" y="640998"/>
                </a:lnTo>
                <a:lnTo>
                  <a:pt x="1636388" y="638504"/>
                </a:lnTo>
                <a:lnTo>
                  <a:pt x="1639337" y="635556"/>
                </a:lnTo>
                <a:lnTo>
                  <a:pt x="1642285" y="632608"/>
                </a:lnTo>
                <a:lnTo>
                  <a:pt x="1644780" y="629207"/>
                </a:lnTo>
                <a:lnTo>
                  <a:pt x="1647275" y="625579"/>
                </a:lnTo>
                <a:lnTo>
                  <a:pt x="1649089" y="621725"/>
                </a:lnTo>
                <a:lnTo>
                  <a:pt x="1650224" y="617870"/>
                </a:lnTo>
                <a:lnTo>
                  <a:pt x="1651584" y="613562"/>
                </a:lnTo>
                <a:lnTo>
                  <a:pt x="1652038" y="609254"/>
                </a:lnTo>
                <a:lnTo>
                  <a:pt x="1652492" y="604719"/>
                </a:lnTo>
                <a:lnTo>
                  <a:pt x="1652492" y="582725"/>
                </a:lnTo>
                <a:lnTo>
                  <a:pt x="1652038" y="578191"/>
                </a:lnTo>
                <a:lnTo>
                  <a:pt x="1651584" y="573883"/>
                </a:lnTo>
                <a:lnTo>
                  <a:pt x="1650224" y="569574"/>
                </a:lnTo>
                <a:lnTo>
                  <a:pt x="1649089" y="565720"/>
                </a:lnTo>
                <a:lnTo>
                  <a:pt x="1647275" y="561865"/>
                </a:lnTo>
                <a:lnTo>
                  <a:pt x="1644780" y="558237"/>
                </a:lnTo>
                <a:lnTo>
                  <a:pt x="1642285" y="554836"/>
                </a:lnTo>
                <a:lnTo>
                  <a:pt x="1639337" y="551662"/>
                </a:lnTo>
                <a:lnTo>
                  <a:pt x="1636388" y="548714"/>
                </a:lnTo>
                <a:lnTo>
                  <a:pt x="1632986" y="546220"/>
                </a:lnTo>
                <a:lnTo>
                  <a:pt x="1629358" y="544179"/>
                </a:lnTo>
                <a:lnTo>
                  <a:pt x="1625502" y="542365"/>
                </a:lnTo>
                <a:lnTo>
                  <a:pt x="1621419" y="540778"/>
                </a:lnTo>
                <a:lnTo>
                  <a:pt x="1617337" y="539645"/>
                </a:lnTo>
                <a:lnTo>
                  <a:pt x="1613028" y="538964"/>
                </a:lnTo>
                <a:lnTo>
                  <a:pt x="1608265" y="538738"/>
                </a:lnTo>
                <a:lnTo>
                  <a:pt x="1583997" y="538738"/>
                </a:lnTo>
                <a:lnTo>
                  <a:pt x="1583997" y="549848"/>
                </a:lnTo>
                <a:lnTo>
                  <a:pt x="1583997" y="554156"/>
                </a:lnTo>
                <a:lnTo>
                  <a:pt x="1583090" y="558691"/>
                </a:lnTo>
                <a:lnTo>
                  <a:pt x="1582182" y="562772"/>
                </a:lnTo>
                <a:lnTo>
                  <a:pt x="1580595" y="566627"/>
                </a:lnTo>
                <a:lnTo>
                  <a:pt x="1578780" y="570481"/>
                </a:lnTo>
                <a:lnTo>
                  <a:pt x="1576512" y="574109"/>
                </a:lnTo>
                <a:lnTo>
                  <a:pt x="1574017" y="577510"/>
                </a:lnTo>
                <a:lnTo>
                  <a:pt x="1571296" y="580685"/>
                </a:lnTo>
                <a:lnTo>
                  <a:pt x="1568121" y="583632"/>
                </a:lnTo>
                <a:lnTo>
                  <a:pt x="1564492" y="586126"/>
                </a:lnTo>
                <a:lnTo>
                  <a:pt x="1560863" y="588394"/>
                </a:lnTo>
                <a:lnTo>
                  <a:pt x="1557234" y="590208"/>
                </a:lnTo>
                <a:lnTo>
                  <a:pt x="1553152" y="591795"/>
                </a:lnTo>
                <a:lnTo>
                  <a:pt x="1548842" y="592929"/>
                </a:lnTo>
                <a:lnTo>
                  <a:pt x="1544533" y="593382"/>
                </a:lnTo>
                <a:lnTo>
                  <a:pt x="1539997" y="593609"/>
                </a:lnTo>
                <a:lnTo>
                  <a:pt x="1334739" y="593609"/>
                </a:lnTo>
                <a:lnTo>
                  <a:pt x="1330430" y="593382"/>
                </a:lnTo>
                <a:lnTo>
                  <a:pt x="1325894" y="592929"/>
                </a:lnTo>
                <a:lnTo>
                  <a:pt x="1321811" y="591795"/>
                </a:lnTo>
                <a:lnTo>
                  <a:pt x="1317729" y="590208"/>
                </a:lnTo>
                <a:lnTo>
                  <a:pt x="1313647" y="588394"/>
                </a:lnTo>
                <a:lnTo>
                  <a:pt x="1310018" y="586126"/>
                </a:lnTo>
                <a:lnTo>
                  <a:pt x="1306842" y="583632"/>
                </a:lnTo>
                <a:lnTo>
                  <a:pt x="1303667" y="580685"/>
                </a:lnTo>
                <a:lnTo>
                  <a:pt x="1300719" y="577510"/>
                </a:lnTo>
                <a:lnTo>
                  <a:pt x="1298224" y="574109"/>
                </a:lnTo>
                <a:lnTo>
                  <a:pt x="1296183" y="570481"/>
                </a:lnTo>
                <a:lnTo>
                  <a:pt x="1294368" y="566627"/>
                </a:lnTo>
                <a:lnTo>
                  <a:pt x="1292781" y="562772"/>
                </a:lnTo>
                <a:lnTo>
                  <a:pt x="1291647" y="558691"/>
                </a:lnTo>
                <a:lnTo>
                  <a:pt x="1290966" y="554156"/>
                </a:lnTo>
                <a:lnTo>
                  <a:pt x="1290739" y="549848"/>
                </a:lnTo>
                <a:lnTo>
                  <a:pt x="1290739" y="538738"/>
                </a:lnTo>
                <a:lnTo>
                  <a:pt x="1266245" y="538738"/>
                </a:lnTo>
                <a:close/>
                <a:moveTo>
                  <a:pt x="1433626" y="87976"/>
                </a:moveTo>
                <a:lnTo>
                  <a:pt x="1429316" y="88203"/>
                </a:lnTo>
                <a:lnTo>
                  <a:pt x="1425688" y="88656"/>
                </a:lnTo>
                <a:lnTo>
                  <a:pt x="1421832" y="89336"/>
                </a:lnTo>
                <a:lnTo>
                  <a:pt x="1417976" y="90243"/>
                </a:lnTo>
                <a:lnTo>
                  <a:pt x="1414347" y="91150"/>
                </a:lnTo>
                <a:lnTo>
                  <a:pt x="1410718" y="92511"/>
                </a:lnTo>
                <a:lnTo>
                  <a:pt x="1407316" y="93871"/>
                </a:lnTo>
                <a:lnTo>
                  <a:pt x="1403688" y="95458"/>
                </a:lnTo>
                <a:lnTo>
                  <a:pt x="1400286" y="97272"/>
                </a:lnTo>
                <a:lnTo>
                  <a:pt x="1397337" y="99086"/>
                </a:lnTo>
                <a:lnTo>
                  <a:pt x="1394162" y="101127"/>
                </a:lnTo>
                <a:lnTo>
                  <a:pt x="1390987" y="103168"/>
                </a:lnTo>
                <a:lnTo>
                  <a:pt x="1388265" y="105435"/>
                </a:lnTo>
                <a:lnTo>
                  <a:pt x="1385316" y="107929"/>
                </a:lnTo>
                <a:lnTo>
                  <a:pt x="1382822" y="110423"/>
                </a:lnTo>
                <a:lnTo>
                  <a:pt x="1380100" y="113371"/>
                </a:lnTo>
                <a:lnTo>
                  <a:pt x="1377605" y="116092"/>
                </a:lnTo>
                <a:lnTo>
                  <a:pt x="1375110" y="119039"/>
                </a:lnTo>
                <a:lnTo>
                  <a:pt x="1373069" y="122214"/>
                </a:lnTo>
                <a:lnTo>
                  <a:pt x="1371028" y="125161"/>
                </a:lnTo>
                <a:lnTo>
                  <a:pt x="1369213" y="128336"/>
                </a:lnTo>
                <a:lnTo>
                  <a:pt x="1367399" y="131737"/>
                </a:lnTo>
                <a:lnTo>
                  <a:pt x="1365811" y="135138"/>
                </a:lnTo>
                <a:lnTo>
                  <a:pt x="1364677" y="138766"/>
                </a:lnTo>
                <a:lnTo>
                  <a:pt x="1363317" y="142394"/>
                </a:lnTo>
                <a:lnTo>
                  <a:pt x="1362183" y="146022"/>
                </a:lnTo>
                <a:lnTo>
                  <a:pt x="1361502" y="149650"/>
                </a:lnTo>
                <a:lnTo>
                  <a:pt x="1360595" y="153504"/>
                </a:lnTo>
                <a:lnTo>
                  <a:pt x="1360141" y="157359"/>
                </a:lnTo>
                <a:lnTo>
                  <a:pt x="1359914" y="161213"/>
                </a:lnTo>
                <a:lnTo>
                  <a:pt x="1359914" y="165295"/>
                </a:lnTo>
                <a:lnTo>
                  <a:pt x="1359914" y="169376"/>
                </a:lnTo>
                <a:lnTo>
                  <a:pt x="1360141" y="173231"/>
                </a:lnTo>
                <a:lnTo>
                  <a:pt x="1360595" y="177085"/>
                </a:lnTo>
                <a:lnTo>
                  <a:pt x="1361502" y="180940"/>
                </a:lnTo>
                <a:lnTo>
                  <a:pt x="1362183" y="184568"/>
                </a:lnTo>
                <a:lnTo>
                  <a:pt x="1363317" y="188422"/>
                </a:lnTo>
                <a:lnTo>
                  <a:pt x="1364677" y="192050"/>
                </a:lnTo>
                <a:lnTo>
                  <a:pt x="1365811" y="195451"/>
                </a:lnTo>
                <a:lnTo>
                  <a:pt x="1367399" y="198852"/>
                </a:lnTo>
                <a:lnTo>
                  <a:pt x="1369213" y="202253"/>
                </a:lnTo>
                <a:lnTo>
                  <a:pt x="1371028" y="205655"/>
                </a:lnTo>
                <a:lnTo>
                  <a:pt x="1373069" y="208602"/>
                </a:lnTo>
                <a:lnTo>
                  <a:pt x="1375110" y="211777"/>
                </a:lnTo>
                <a:lnTo>
                  <a:pt x="1377605" y="214724"/>
                </a:lnTo>
                <a:lnTo>
                  <a:pt x="1380100" y="217445"/>
                </a:lnTo>
                <a:lnTo>
                  <a:pt x="1382822" y="220166"/>
                </a:lnTo>
                <a:lnTo>
                  <a:pt x="1385316" y="222660"/>
                </a:lnTo>
                <a:lnTo>
                  <a:pt x="1388265" y="225381"/>
                </a:lnTo>
                <a:lnTo>
                  <a:pt x="1390987" y="227422"/>
                </a:lnTo>
                <a:lnTo>
                  <a:pt x="1394162" y="229689"/>
                </a:lnTo>
                <a:lnTo>
                  <a:pt x="1397337" y="231730"/>
                </a:lnTo>
                <a:lnTo>
                  <a:pt x="1400286" y="233544"/>
                </a:lnTo>
                <a:lnTo>
                  <a:pt x="1403688" y="235131"/>
                </a:lnTo>
                <a:lnTo>
                  <a:pt x="1407316" y="236718"/>
                </a:lnTo>
                <a:lnTo>
                  <a:pt x="1410718" y="238305"/>
                </a:lnTo>
                <a:lnTo>
                  <a:pt x="1414347" y="239212"/>
                </a:lnTo>
                <a:lnTo>
                  <a:pt x="1417976" y="240346"/>
                </a:lnTo>
                <a:lnTo>
                  <a:pt x="1421832" y="241253"/>
                </a:lnTo>
                <a:lnTo>
                  <a:pt x="1425688" y="241933"/>
                </a:lnTo>
                <a:lnTo>
                  <a:pt x="1429316" y="242387"/>
                </a:lnTo>
                <a:lnTo>
                  <a:pt x="1433626" y="242613"/>
                </a:lnTo>
                <a:lnTo>
                  <a:pt x="1437481" y="242840"/>
                </a:lnTo>
                <a:lnTo>
                  <a:pt x="1441337" y="242613"/>
                </a:lnTo>
                <a:lnTo>
                  <a:pt x="1445419" y="242387"/>
                </a:lnTo>
                <a:lnTo>
                  <a:pt x="1449275" y="241933"/>
                </a:lnTo>
                <a:lnTo>
                  <a:pt x="1452904" y="241253"/>
                </a:lnTo>
                <a:lnTo>
                  <a:pt x="1456986" y="240346"/>
                </a:lnTo>
                <a:lnTo>
                  <a:pt x="1460615" y="239212"/>
                </a:lnTo>
                <a:lnTo>
                  <a:pt x="1464244" y="238305"/>
                </a:lnTo>
                <a:lnTo>
                  <a:pt x="1467419" y="236718"/>
                </a:lnTo>
                <a:lnTo>
                  <a:pt x="1471048" y="235131"/>
                </a:lnTo>
                <a:lnTo>
                  <a:pt x="1474224" y="233544"/>
                </a:lnTo>
                <a:lnTo>
                  <a:pt x="1477626" y="231730"/>
                </a:lnTo>
                <a:lnTo>
                  <a:pt x="1480801" y="229689"/>
                </a:lnTo>
                <a:lnTo>
                  <a:pt x="1483749" y="227422"/>
                </a:lnTo>
                <a:lnTo>
                  <a:pt x="1486698" y="225381"/>
                </a:lnTo>
                <a:lnTo>
                  <a:pt x="1489646" y="222660"/>
                </a:lnTo>
                <a:lnTo>
                  <a:pt x="1492141" y="220166"/>
                </a:lnTo>
                <a:lnTo>
                  <a:pt x="1494636" y="217445"/>
                </a:lnTo>
                <a:lnTo>
                  <a:pt x="1497131" y="214724"/>
                </a:lnTo>
                <a:lnTo>
                  <a:pt x="1499399" y="211777"/>
                </a:lnTo>
                <a:lnTo>
                  <a:pt x="1501667" y="208602"/>
                </a:lnTo>
                <a:lnTo>
                  <a:pt x="1503482" y="205655"/>
                </a:lnTo>
                <a:lnTo>
                  <a:pt x="1505523" y="202253"/>
                </a:lnTo>
                <a:lnTo>
                  <a:pt x="1507110" y="198852"/>
                </a:lnTo>
                <a:lnTo>
                  <a:pt x="1508698" y="195451"/>
                </a:lnTo>
                <a:lnTo>
                  <a:pt x="1510286" y="192050"/>
                </a:lnTo>
                <a:lnTo>
                  <a:pt x="1511420" y="188422"/>
                </a:lnTo>
                <a:lnTo>
                  <a:pt x="1512327" y="184568"/>
                </a:lnTo>
                <a:lnTo>
                  <a:pt x="1513461" y="180940"/>
                </a:lnTo>
                <a:lnTo>
                  <a:pt x="1513915" y="177085"/>
                </a:lnTo>
                <a:lnTo>
                  <a:pt x="1514368" y="173231"/>
                </a:lnTo>
                <a:lnTo>
                  <a:pt x="1514595" y="169376"/>
                </a:lnTo>
                <a:lnTo>
                  <a:pt x="1515049" y="165295"/>
                </a:lnTo>
                <a:lnTo>
                  <a:pt x="1514595" y="161213"/>
                </a:lnTo>
                <a:lnTo>
                  <a:pt x="1514368" y="157359"/>
                </a:lnTo>
                <a:lnTo>
                  <a:pt x="1513915" y="153504"/>
                </a:lnTo>
                <a:lnTo>
                  <a:pt x="1513461" y="149650"/>
                </a:lnTo>
                <a:lnTo>
                  <a:pt x="1512327" y="146022"/>
                </a:lnTo>
                <a:lnTo>
                  <a:pt x="1511420" y="142394"/>
                </a:lnTo>
                <a:lnTo>
                  <a:pt x="1510286" y="138766"/>
                </a:lnTo>
                <a:lnTo>
                  <a:pt x="1508698" y="135138"/>
                </a:lnTo>
                <a:lnTo>
                  <a:pt x="1507110" y="131737"/>
                </a:lnTo>
                <a:lnTo>
                  <a:pt x="1505523" y="128336"/>
                </a:lnTo>
                <a:lnTo>
                  <a:pt x="1503482" y="125161"/>
                </a:lnTo>
                <a:lnTo>
                  <a:pt x="1501667" y="122214"/>
                </a:lnTo>
                <a:lnTo>
                  <a:pt x="1499399" y="119039"/>
                </a:lnTo>
                <a:lnTo>
                  <a:pt x="1497131" y="116092"/>
                </a:lnTo>
                <a:lnTo>
                  <a:pt x="1494636" y="113371"/>
                </a:lnTo>
                <a:lnTo>
                  <a:pt x="1492141" y="110423"/>
                </a:lnTo>
                <a:lnTo>
                  <a:pt x="1489646" y="107929"/>
                </a:lnTo>
                <a:lnTo>
                  <a:pt x="1486698" y="105435"/>
                </a:lnTo>
                <a:lnTo>
                  <a:pt x="1483749" y="103168"/>
                </a:lnTo>
                <a:lnTo>
                  <a:pt x="1480801" y="101127"/>
                </a:lnTo>
                <a:lnTo>
                  <a:pt x="1477626" y="99086"/>
                </a:lnTo>
                <a:lnTo>
                  <a:pt x="1474224" y="97272"/>
                </a:lnTo>
                <a:lnTo>
                  <a:pt x="1471048" y="95458"/>
                </a:lnTo>
                <a:lnTo>
                  <a:pt x="1467419" y="93871"/>
                </a:lnTo>
                <a:lnTo>
                  <a:pt x="1464244" y="92511"/>
                </a:lnTo>
                <a:lnTo>
                  <a:pt x="1460615" y="91150"/>
                </a:lnTo>
                <a:lnTo>
                  <a:pt x="1456986" y="90243"/>
                </a:lnTo>
                <a:lnTo>
                  <a:pt x="1452904" y="89336"/>
                </a:lnTo>
                <a:lnTo>
                  <a:pt x="1449275" y="88656"/>
                </a:lnTo>
                <a:lnTo>
                  <a:pt x="1445419" y="88203"/>
                </a:lnTo>
                <a:lnTo>
                  <a:pt x="1441337" y="87976"/>
                </a:lnTo>
                <a:lnTo>
                  <a:pt x="1437481" y="87976"/>
                </a:lnTo>
                <a:lnTo>
                  <a:pt x="1433626" y="87976"/>
                </a:lnTo>
                <a:close/>
                <a:moveTo>
                  <a:pt x="1330430" y="0"/>
                </a:moveTo>
                <a:lnTo>
                  <a:pt x="1334739" y="0"/>
                </a:lnTo>
                <a:lnTo>
                  <a:pt x="1539997" y="0"/>
                </a:lnTo>
                <a:lnTo>
                  <a:pt x="1544533" y="0"/>
                </a:lnTo>
                <a:lnTo>
                  <a:pt x="1548842" y="681"/>
                </a:lnTo>
                <a:lnTo>
                  <a:pt x="1553152" y="1814"/>
                </a:lnTo>
                <a:lnTo>
                  <a:pt x="1557234" y="3401"/>
                </a:lnTo>
                <a:lnTo>
                  <a:pt x="1560863" y="5215"/>
                </a:lnTo>
                <a:lnTo>
                  <a:pt x="1564492" y="7483"/>
                </a:lnTo>
                <a:lnTo>
                  <a:pt x="1568121" y="9750"/>
                </a:lnTo>
                <a:lnTo>
                  <a:pt x="1571296" y="12698"/>
                </a:lnTo>
                <a:lnTo>
                  <a:pt x="1574017" y="15872"/>
                </a:lnTo>
                <a:lnTo>
                  <a:pt x="1576512" y="19273"/>
                </a:lnTo>
                <a:lnTo>
                  <a:pt x="1578780" y="22901"/>
                </a:lnTo>
                <a:lnTo>
                  <a:pt x="1580595" y="26756"/>
                </a:lnTo>
                <a:lnTo>
                  <a:pt x="1582182" y="30837"/>
                </a:lnTo>
                <a:lnTo>
                  <a:pt x="1583090" y="34919"/>
                </a:lnTo>
                <a:lnTo>
                  <a:pt x="1583997" y="39453"/>
                </a:lnTo>
                <a:lnTo>
                  <a:pt x="1583997" y="43761"/>
                </a:lnTo>
                <a:lnTo>
                  <a:pt x="1583997" y="450762"/>
                </a:lnTo>
                <a:lnTo>
                  <a:pt x="2742963" y="450762"/>
                </a:lnTo>
                <a:lnTo>
                  <a:pt x="2749768" y="450762"/>
                </a:lnTo>
                <a:lnTo>
                  <a:pt x="2756345" y="451442"/>
                </a:lnTo>
                <a:lnTo>
                  <a:pt x="2762922" y="452349"/>
                </a:lnTo>
                <a:lnTo>
                  <a:pt x="2769499" y="453483"/>
                </a:lnTo>
                <a:lnTo>
                  <a:pt x="2775623" y="455070"/>
                </a:lnTo>
                <a:lnTo>
                  <a:pt x="2782200" y="456884"/>
                </a:lnTo>
                <a:lnTo>
                  <a:pt x="2788097" y="458925"/>
                </a:lnTo>
                <a:lnTo>
                  <a:pt x="2793994" y="461192"/>
                </a:lnTo>
                <a:lnTo>
                  <a:pt x="2799891" y="463686"/>
                </a:lnTo>
                <a:lnTo>
                  <a:pt x="2805788" y="466634"/>
                </a:lnTo>
                <a:lnTo>
                  <a:pt x="2811231" y="470035"/>
                </a:lnTo>
                <a:lnTo>
                  <a:pt x="2816675" y="473436"/>
                </a:lnTo>
                <a:lnTo>
                  <a:pt x="2821664" y="477064"/>
                </a:lnTo>
                <a:lnTo>
                  <a:pt x="2826654" y="480919"/>
                </a:lnTo>
                <a:lnTo>
                  <a:pt x="2831417" y="485000"/>
                </a:lnTo>
                <a:lnTo>
                  <a:pt x="2835953" y="489535"/>
                </a:lnTo>
                <a:lnTo>
                  <a:pt x="2840489" y="494070"/>
                </a:lnTo>
                <a:lnTo>
                  <a:pt x="2844571" y="498831"/>
                </a:lnTo>
                <a:lnTo>
                  <a:pt x="2848427" y="504046"/>
                </a:lnTo>
                <a:lnTo>
                  <a:pt x="2852056" y="509261"/>
                </a:lnTo>
                <a:lnTo>
                  <a:pt x="2855685" y="514249"/>
                </a:lnTo>
                <a:lnTo>
                  <a:pt x="2858860" y="520145"/>
                </a:lnTo>
                <a:lnTo>
                  <a:pt x="2861809" y="525813"/>
                </a:lnTo>
                <a:lnTo>
                  <a:pt x="2864530" y="531482"/>
                </a:lnTo>
                <a:lnTo>
                  <a:pt x="2866798" y="537377"/>
                </a:lnTo>
                <a:lnTo>
                  <a:pt x="2869066" y="543726"/>
                </a:lnTo>
                <a:lnTo>
                  <a:pt x="2870881" y="549848"/>
                </a:lnTo>
                <a:lnTo>
                  <a:pt x="2872015" y="556423"/>
                </a:lnTo>
                <a:lnTo>
                  <a:pt x="2873375" y="562772"/>
                </a:lnTo>
                <a:lnTo>
                  <a:pt x="2874056" y="569348"/>
                </a:lnTo>
                <a:lnTo>
                  <a:pt x="2874736" y="575923"/>
                </a:lnTo>
                <a:lnTo>
                  <a:pt x="2874963" y="582725"/>
                </a:lnTo>
                <a:lnTo>
                  <a:pt x="2874963" y="2311400"/>
                </a:lnTo>
                <a:lnTo>
                  <a:pt x="0" y="2311400"/>
                </a:lnTo>
                <a:lnTo>
                  <a:pt x="0" y="582725"/>
                </a:lnTo>
                <a:lnTo>
                  <a:pt x="227" y="575923"/>
                </a:lnTo>
                <a:lnTo>
                  <a:pt x="680" y="569348"/>
                </a:lnTo>
                <a:lnTo>
                  <a:pt x="1588" y="562772"/>
                </a:lnTo>
                <a:lnTo>
                  <a:pt x="2722" y="556423"/>
                </a:lnTo>
                <a:lnTo>
                  <a:pt x="4082" y="549848"/>
                </a:lnTo>
                <a:lnTo>
                  <a:pt x="5897" y="543726"/>
                </a:lnTo>
                <a:lnTo>
                  <a:pt x="7938" y="537377"/>
                </a:lnTo>
                <a:lnTo>
                  <a:pt x="10206" y="531482"/>
                </a:lnTo>
                <a:lnTo>
                  <a:pt x="13154" y="525813"/>
                </a:lnTo>
                <a:lnTo>
                  <a:pt x="16103" y="520145"/>
                </a:lnTo>
                <a:lnTo>
                  <a:pt x="19051" y="514249"/>
                </a:lnTo>
                <a:lnTo>
                  <a:pt x="22453" y="509261"/>
                </a:lnTo>
                <a:lnTo>
                  <a:pt x="26309" y="504046"/>
                </a:lnTo>
                <a:lnTo>
                  <a:pt x="30165" y="498831"/>
                </a:lnTo>
                <a:lnTo>
                  <a:pt x="34474" y="494070"/>
                </a:lnTo>
                <a:lnTo>
                  <a:pt x="38783" y="489535"/>
                </a:lnTo>
                <a:lnTo>
                  <a:pt x="43319" y="485000"/>
                </a:lnTo>
                <a:lnTo>
                  <a:pt x="48082" y="480919"/>
                </a:lnTo>
                <a:lnTo>
                  <a:pt x="53072" y="477064"/>
                </a:lnTo>
                <a:lnTo>
                  <a:pt x="58288" y="473436"/>
                </a:lnTo>
                <a:lnTo>
                  <a:pt x="63732" y="470035"/>
                </a:lnTo>
                <a:lnTo>
                  <a:pt x="69175" y="466634"/>
                </a:lnTo>
                <a:lnTo>
                  <a:pt x="74845" y="463686"/>
                </a:lnTo>
                <a:lnTo>
                  <a:pt x="80742" y="461192"/>
                </a:lnTo>
                <a:lnTo>
                  <a:pt x="86866" y="458925"/>
                </a:lnTo>
                <a:lnTo>
                  <a:pt x="92763" y="456884"/>
                </a:lnTo>
                <a:lnTo>
                  <a:pt x="99340" y="455070"/>
                </a:lnTo>
                <a:lnTo>
                  <a:pt x="105464" y="453483"/>
                </a:lnTo>
                <a:lnTo>
                  <a:pt x="112041" y="452349"/>
                </a:lnTo>
                <a:lnTo>
                  <a:pt x="118618" y="451442"/>
                </a:lnTo>
                <a:lnTo>
                  <a:pt x="125195" y="450762"/>
                </a:lnTo>
                <a:lnTo>
                  <a:pt x="132000" y="450762"/>
                </a:lnTo>
                <a:lnTo>
                  <a:pt x="1290739" y="450762"/>
                </a:lnTo>
                <a:lnTo>
                  <a:pt x="1290739" y="43761"/>
                </a:lnTo>
                <a:lnTo>
                  <a:pt x="1290966" y="39453"/>
                </a:lnTo>
                <a:lnTo>
                  <a:pt x="1291647" y="34919"/>
                </a:lnTo>
                <a:lnTo>
                  <a:pt x="1292781" y="30837"/>
                </a:lnTo>
                <a:lnTo>
                  <a:pt x="1294368" y="26756"/>
                </a:lnTo>
                <a:lnTo>
                  <a:pt x="1296183" y="22901"/>
                </a:lnTo>
                <a:lnTo>
                  <a:pt x="1298224" y="19273"/>
                </a:lnTo>
                <a:lnTo>
                  <a:pt x="1300719" y="15872"/>
                </a:lnTo>
                <a:lnTo>
                  <a:pt x="1303667" y="12698"/>
                </a:lnTo>
                <a:lnTo>
                  <a:pt x="1306842" y="9750"/>
                </a:lnTo>
                <a:lnTo>
                  <a:pt x="1310018" y="7483"/>
                </a:lnTo>
                <a:lnTo>
                  <a:pt x="1313647" y="5215"/>
                </a:lnTo>
                <a:lnTo>
                  <a:pt x="1317729" y="3401"/>
                </a:lnTo>
                <a:lnTo>
                  <a:pt x="1321811" y="1814"/>
                </a:lnTo>
                <a:lnTo>
                  <a:pt x="1325894" y="681"/>
                </a:lnTo>
                <a:lnTo>
                  <a:pt x="1330430" y="0"/>
                </a:lnTo>
                <a:close/>
              </a:path>
            </a:pathLst>
          </a:custGeom>
          <a:solidFill>
            <a:srgbClr val="FFFFFF"/>
          </a:solidFill>
          <a:ln>
            <a:solidFill>
              <a:schemeClr val="bg1"/>
            </a:solid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9" name="文本框 18"/>
          <p:cNvSpPr txBox="1"/>
          <p:nvPr/>
        </p:nvSpPr>
        <p:spPr>
          <a:xfrm>
            <a:off x="4188435" y="5635766"/>
            <a:ext cx="1164864" cy="645160"/>
          </a:xfrm>
          <a:prstGeom prst="rect">
            <a:avLst/>
          </a:prstGeom>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朴素贝叶斯</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20" name="文本框 19"/>
          <p:cNvSpPr txBox="1"/>
          <p:nvPr/>
        </p:nvSpPr>
        <p:spPr>
          <a:xfrm>
            <a:off x="4188435" y="4260935"/>
            <a:ext cx="1189217" cy="368300"/>
          </a:xfrm>
          <a:prstGeom prst="rect">
            <a:avLst/>
          </a:prstGeom>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决策树</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21" name="文本框 20"/>
          <p:cNvSpPr txBox="1"/>
          <p:nvPr/>
        </p:nvSpPr>
        <p:spPr>
          <a:xfrm>
            <a:off x="5632159" y="3630696"/>
            <a:ext cx="1185245" cy="368300"/>
          </a:xfrm>
          <a:prstGeom prst="rect">
            <a:avLst/>
          </a:prstGeom>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随机森林</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22" name="文本框 21"/>
          <p:cNvSpPr txBox="1"/>
          <p:nvPr/>
        </p:nvSpPr>
        <p:spPr>
          <a:xfrm>
            <a:off x="7032656" y="4736986"/>
            <a:ext cx="1104803" cy="368300"/>
          </a:xfrm>
          <a:prstGeom prst="rect">
            <a:avLst/>
          </a:prstGeom>
        </p:spPr>
        <p:txBody>
          <a:bodyPr wrap="square" rtlCol="0">
            <a:spAutoFit/>
          </a:bodyPr>
          <a:lstStyle/>
          <a:p>
            <a:pPr algn="ctr"/>
            <a:r>
              <a:rPr lang="en-US" altLang="zh-CN" dirty="0">
                <a:solidFill>
                  <a:schemeClr val="bg1"/>
                </a:solidFill>
                <a:latin typeface="思源黑体 CN Medium" panose="020B0600000000000000" pitchFamily="34" charset="-122"/>
                <a:ea typeface="思源黑体 CN Medium" panose="020B0600000000000000" pitchFamily="34" charset="-122"/>
              </a:rPr>
              <a:t>KNN</a:t>
            </a:r>
            <a:endParaRPr lang="en-US" altLang="zh-CN" dirty="0">
              <a:solidFill>
                <a:schemeClr val="bg1"/>
              </a:solidFill>
              <a:latin typeface="思源黑体 CN Medium" panose="020B0600000000000000" pitchFamily="34" charset="-122"/>
              <a:ea typeface="思源黑体 CN Medium" panose="020B0600000000000000" pitchFamily="34" charset="-122"/>
            </a:endParaRPr>
          </a:p>
        </p:txBody>
      </p:sp>
      <p:sp>
        <p:nvSpPr>
          <p:cNvPr id="28" name="文本框 27"/>
          <p:cNvSpPr txBox="1"/>
          <p:nvPr/>
        </p:nvSpPr>
        <p:spPr>
          <a:xfrm>
            <a:off x="4616724" y="1133858"/>
            <a:ext cx="3100232" cy="1337945"/>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nSpc>
                <a:spcPct val="150000"/>
              </a:lnSpc>
            </a:pPr>
            <a:r>
              <a:rPr lang="zh-CN" altLang="en-US" sz="1800" dirty="0">
                <a:latin typeface="思源黑体 CN Medium" panose="020B0600000000000000" pitchFamily="34" charset="-122"/>
                <a:ea typeface="思源黑体 CN Medium" panose="020B0600000000000000" pitchFamily="34" charset="-122"/>
              </a:rPr>
              <a:t>包含多个决策树的分类器，并且其输出的类别是由各个</a:t>
            </a:r>
            <a:r>
              <a:rPr lang="zh-CN" altLang="en-US" sz="1800" dirty="0">
                <a:latin typeface="思源黑体 CN Medium" panose="020B0600000000000000" pitchFamily="34" charset="-122"/>
                <a:ea typeface="思源黑体 CN Medium" panose="020B0600000000000000" pitchFamily="34" charset="-122"/>
              </a:rPr>
              <a:t>树输出的类别的众数而定</a:t>
            </a:r>
            <a:endParaRPr lang="zh-CN" altLang="en-US" sz="1800" dirty="0">
              <a:latin typeface="思源黑体 CN Medium" panose="020B0600000000000000" pitchFamily="34" charset="-122"/>
              <a:ea typeface="思源黑体 CN Medium" panose="020B0600000000000000" pitchFamily="34" charset="-122"/>
            </a:endParaRPr>
          </a:p>
        </p:txBody>
      </p:sp>
      <p:sp>
        <p:nvSpPr>
          <p:cNvPr id="30" name="文本框 29"/>
          <p:cNvSpPr txBox="1"/>
          <p:nvPr/>
        </p:nvSpPr>
        <p:spPr>
          <a:xfrm>
            <a:off x="8143240" y="2245995"/>
            <a:ext cx="4011930" cy="1753235"/>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nSpc>
                <a:spcPct val="150000"/>
              </a:lnSpc>
            </a:pPr>
            <a:r>
              <a:rPr lang="zh-CN" altLang="en-US" sz="1800" dirty="0">
                <a:latin typeface="思源黑体 CN Medium" panose="020B0600000000000000" pitchFamily="34" charset="-122"/>
                <a:ea typeface="思源黑体 CN Medium" panose="020B0600000000000000" pitchFamily="34" charset="-122"/>
              </a:rPr>
              <a:t>如果一个样本在特征空间中的k个最相似(即特征空间中最邻近（通过欧氏距离计算）)的样本中的大多数属于某一个类别，则该样本也属于这个类别。</a:t>
            </a:r>
            <a:endParaRPr lang="zh-CN" altLang="en-US" sz="1800" dirty="0">
              <a:latin typeface="思源黑体 CN Medium" panose="020B0600000000000000" pitchFamily="34" charset="-122"/>
              <a:ea typeface="思源黑体 CN Medium" panose="020B0600000000000000" pitchFamily="34" charset="-122"/>
            </a:endParaRPr>
          </a:p>
        </p:txBody>
      </p:sp>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
        <p:nvSpPr>
          <p:cNvPr id="32" name="文本框 31"/>
          <p:cNvSpPr txBox="1"/>
          <p:nvPr/>
        </p:nvSpPr>
        <p:spPr>
          <a:xfrm>
            <a:off x="6552274" y="5671586"/>
            <a:ext cx="1185245" cy="645160"/>
          </a:xfrm>
          <a:prstGeom prst="rect">
            <a:avLst/>
          </a:prstGeom>
        </p:spPr>
        <p:txBody>
          <a:bodyPr wrap="square" rtlCol="0">
            <a:spAutoFit/>
          </a:bodyPr>
          <a:p>
            <a:pPr algn="ctr"/>
            <a:r>
              <a:rPr lang="zh-CN" altLang="en-US" dirty="0">
                <a:solidFill>
                  <a:schemeClr val="bg1"/>
                </a:solidFill>
                <a:latin typeface="思源黑体 CN Medium" panose="020B0600000000000000" pitchFamily="34" charset="-122"/>
                <a:ea typeface="思源黑体 CN Medium" panose="020B0600000000000000" pitchFamily="34" charset="-122"/>
              </a:rPr>
              <a:t>支持向量机</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33" name="文本框 32"/>
          <p:cNvSpPr txBox="1"/>
          <p:nvPr/>
        </p:nvSpPr>
        <p:spPr>
          <a:xfrm>
            <a:off x="8364220" y="4689475"/>
            <a:ext cx="3790950" cy="2168525"/>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nSpc>
                <a:spcPct val="150000"/>
              </a:lnSpc>
            </a:pPr>
            <a:r>
              <a:rPr lang="zh-CN" altLang="en-US" sz="1800" dirty="0">
                <a:latin typeface="思源黑体 CN Medium" panose="020B0600000000000000" pitchFamily="34" charset="-122"/>
                <a:ea typeface="思源黑体 CN Medium" panose="020B0600000000000000" pitchFamily="34" charset="-122"/>
              </a:rPr>
              <a:t>支持向量机将数据从原始空间映射到高维空间的目的就是找到一个最优的分类面从而使得分类间隔最大,则分别属于两类的原始数据就能够被一个超平面来分隔</a:t>
            </a:r>
            <a:endParaRPr lang="zh-CN" altLang="en-US" sz="1800" dirty="0">
              <a:latin typeface="思源黑体 CN Medium" panose="020B0600000000000000" pitchFamily="34" charset="-122"/>
              <a:ea typeface="思源黑体 CN Medium" panose="020B0600000000000000" pitchFamily="34" charset="-122"/>
            </a:endParaRPr>
          </a:p>
        </p:txBody>
      </p:sp>
      <p:grpSp>
        <p:nvGrpSpPr>
          <p:cNvPr id="37" name="组合 36"/>
          <p:cNvGrpSpPr/>
          <p:nvPr/>
        </p:nvGrpSpPr>
        <p:grpSpPr>
          <a:xfrm>
            <a:off x="1088390" y="2722880"/>
            <a:ext cx="3100070" cy="1475740"/>
            <a:chOff x="1772" y="5039"/>
            <a:chExt cx="4882" cy="2324"/>
          </a:xfrm>
        </p:grpSpPr>
        <p:sp>
          <p:nvSpPr>
            <p:cNvPr id="24" name="文本框 23"/>
            <p:cNvSpPr txBox="1"/>
            <p:nvPr/>
          </p:nvSpPr>
          <p:spPr>
            <a:xfrm>
              <a:off x="1772" y="5039"/>
              <a:ext cx="4882" cy="2325"/>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gn="r">
                <a:lnSpc>
                  <a:spcPct val="150000"/>
                </a:lnSpc>
              </a:pPr>
              <a:r>
                <a:rPr lang="zh-CN" altLang="en-US" sz="2000" dirty="0">
                  <a:latin typeface="思源黑体 CN Medium" panose="020B0600000000000000" pitchFamily="34" charset="-122"/>
                  <a:ea typeface="思源黑体 CN Medium" panose="020B0600000000000000" pitchFamily="34" charset="-122"/>
                </a:rPr>
                <a:t>利用信息增益来划分属性</a:t>
              </a:r>
              <a:endParaRPr lang="zh-CN" altLang="en-US" sz="2000" dirty="0">
                <a:latin typeface="思源黑体 CN Medium" panose="020B0600000000000000" pitchFamily="34" charset="-122"/>
                <a:ea typeface="思源黑体 CN Medium" panose="020B0600000000000000" pitchFamily="34" charset="-122"/>
              </a:endParaRPr>
            </a:p>
            <a:p>
              <a:pPr algn="l">
                <a:lnSpc>
                  <a:spcPct val="150000"/>
                </a:lnSpc>
              </a:pPr>
              <a:endParaRPr lang="zh-CN" altLang="en-US" sz="2000" dirty="0">
                <a:latin typeface="思源黑体 CN Medium" panose="020B0600000000000000" pitchFamily="34" charset="-122"/>
                <a:ea typeface="思源黑体 CN Medium" panose="020B0600000000000000" pitchFamily="34" charset="-122"/>
              </a:endParaRPr>
            </a:p>
            <a:p>
              <a:pPr algn="r">
                <a:lnSpc>
                  <a:spcPct val="150000"/>
                </a:lnSpc>
              </a:pPr>
              <a:endParaRPr lang="zh-CN" altLang="en-US" sz="2000" dirty="0">
                <a:latin typeface="思源黑体 CN Medium" panose="020B0600000000000000" pitchFamily="34" charset="-122"/>
                <a:ea typeface="思源黑体 CN Medium" panose="020B0600000000000000" pitchFamily="34" charset="-122"/>
              </a:endParaRPr>
            </a:p>
          </p:txBody>
        </p:sp>
        <p:pic>
          <p:nvPicPr>
            <p:cNvPr id="36" name="图片 35"/>
            <p:cNvPicPr>
              <a:picLocks noChangeAspect="1"/>
            </p:cNvPicPr>
            <p:nvPr/>
          </p:nvPicPr>
          <p:blipFill>
            <a:blip r:embed="rId6"/>
            <a:stretch>
              <a:fillRect/>
            </a:stretch>
          </p:blipFill>
          <p:spPr>
            <a:xfrm>
              <a:off x="2088" y="6028"/>
              <a:ext cx="4389" cy="560"/>
            </a:xfrm>
            <a:prstGeom prst="rect">
              <a:avLst/>
            </a:prstGeom>
          </p:spPr>
        </p:pic>
      </p:grpSp>
      <p:grpSp>
        <p:nvGrpSpPr>
          <p:cNvPr id="40" name="组合 39"/>
          <p:cNvGrpSpPr/>
          <p:nvPr/>
        </p:nvGrpSpPr>
        <p:grpSpPr>
          <a:xfrm>
            <a:off x="65405" y="4806315"/>
            <a:ext cx="4224655" cy="1474470"/>
            <a:chOff x="427" y="7905"/>
            <a:chExt cx="6653" cy="2322"/>
          </a:xfrm>
        </p:grpSpPr>
        <p:pic>
          <p:nvPicPr>
            <p:cNvPr id="39" name="图片 38"/>
            <p:cNvPicPr>
              <a:picLocks noChangeAspect="1"/>
            </p:cNvPicPr>
            <p:nvPr/>
          </p:nvPicPr>
          <p:blipFill>
            <a:blip r:embed="rId7"/>
            <a:srcRect l="3580" t="8100" r="67689" b="45083"/>
            <a:stretch>
              <a:fillRect/>
            </a:stretch>
          </p:blipFill>
          <p:spPr>
            <a:xfrm>
              <a:off x="3606" y="9395"/>
              <a:ext cx="2527" cy="832"/>
            </a:xfrm>
            <a:prstGeom prst="rect">
              <a:avLst/>
            </a:prstGeom>
          </p:spPr>
        </p:pic>
        <p:sp>
          <p:nvSpPr>
            <p:cNvPr id="26" name="文本框 25"/>
            <p:cNvSpPr txBox="1"/>
            <p:nvPr/>
          </p:nvSpPr>
          <p:spPr>
            <a:xfrm>
              <a:off x="427" y="8711"/>
              <a:ext cx="6653" cy="1452"/>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gn="l">
                <a:lnSpc>
                  <a:spcPct val="150000"/>
                </a:lnSpc>
              </a:pPr>
              <a:r>
                <a:rPr lang="zh-CN" altLang="en-US" sz="1800" dirty="0">
                  <a:latin typeface="思源黑体 CN Medium" panose="020B0600000000000000" pitchFamily="34" charset="-122"/>
                  <a:ea typeface="思源黑体 CN Medium" panose="020B0600000000000000" pitchFamily="34" charset="-122"/>
                </a:rPr>
                <a:t>增加</a:t>
              </a:r>
              <a:r>
                <a:rPr lang="zh-CN" altLang="en-US" sz="1800" b="1" dirty="0">
                  <a:solidFill>
                    <a:srgbClr val="7030A0"/>
                  </a:solidFill>
                  <a:latin typeface="思源黑体 CN Medium" panose="020B0600000000000000" pitchFamily="34" charset="-122"/>
                  <a:ea typeface="思源黑体 CN Medium" panose="020B0600000000000000" pitchFamily="34" charset="-122"/>
                </a:rPr>
                <a:t>拉普拉斯平滑系数</a:t>
              </a:r>
              <a:r>
                <a:rPr lang="zh-CN" altLang="en-US" sz="1800" dirty="0">
                  <a:latin typeface="思源黑体 CN Medium" panose="020B0600000000000000" pitchFamily="34" charset="-122"/>
                  <a:ea typeface="思源黑体 CN Medium" panose="020B0600000000000000" pitchFamily="34" charset="-122"/>
                </a:rPr>
                <a:t>，防止计算出分类概率为</a:t>
              </a:r>
              <a:r>
                <a:rPr lang="en-US" altLang="zh-CN" sz="1800" dirty="0">
                  <a:latin typeface="思源黑体 CN Medium" panose="020B0600000000000000" pitchFamily="34" charset="-122"/>
                  <a:ea typeface="思源黑体 CN Medium" panose="020B0600000000000000" pitchFamily="34" charset="-122"/>
                </a:rPr>
                <a:t>0</a:t>
              </a:r>
              <a:endParaRPr lang="en-US" altLang="zh-CN" sz="1800" dirty="0">
                <a:latin typeface="思源黑体 CN Medium" panose="020B0600000000000000" pitchFamily="34" charset="-122"/>
                <a:ea typeface="思源黑体 CN Medium" panose="020B0600000000000000" pitchFamily="34" charset="-122"/>
              </a:endParaRPr>
            </a:p>
          </p:txBody>
        </p:sp>
        <p:pic>
          <p:nvPicPr>
            <p:cNvPr id="38" name="图片 37"/>
            <p:cNvPicPr>
              <a:picLocks noChangeAspect="1"/>
            </p:cNvPicPr>
            <p:nvPr/>
          </p:nvPicPr>
          <p:blipFill>
            <a:blip r:embed="rId8"/>
            <a:srcRect l="9779" t="16735" r="5714" b="8566"/>
            <a:stretch>
              <a:fillRect/>
            </a:stretch>
          </p:blipFill>
          <p:spPr>
            <a:xfrm>
              <a:off x="774" y="7905"/>
              <a:ext cx="5107" cy="806"/>
            </a:xfrm>
            <a:prstGeom prst="rect">
              <a:avLst/>
            </a:prstGeom>
          </p:spPr>
        </p:pic>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18726" y="202507"/>
            <a:ext cx="4269353" cy="52197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三</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、交叉验证与网格搜索</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pic>
        <p:nvPicPr>
          <p:cNvPr id="3" name="图片 28"/>
          <p:cNvPicPr>
            <a:picLocks noChangeAspect="1"/>
          </p:cNvPicPr>
          <p:nvPr/>
        </p:nvPicPr>
        <p:blipFill>
          <a:blip r:embed="rId2"/>
          <a:srcRect l="7931" t="7510" r="4026" b="6915"/>
          <a:stretch>
            <a:fillRect/>
          </a:stretch>
        </p:blipFill>
        <p:spPr>
          <a:xfrm>
            <a:off x="563245" y="3564255"/>
            <a:ext cx="4631055" cy="2914015"/>
          </a:xfrm>
          <a:prstGeom prst="rect">
            <a:avLst/>
          </a:prstGeom>
          <a:noFill/>
          <a:ln>
            <a:noFill/>
          </a:ln>
        </p:spPr>
      </p:pic>
      <p:sp>
        <p:nvSpPr>
          <p:cNvPr id="5" name="PA-文本框 23"/>
          <p:cNvSpPr txBox="1"/>
          <p:nvPr>
            <p:custDataLst>
              <p:tags r:id="rId3"/>
            </p:custDataLst>
          </p:nvPr>
        </p:nvSpPr>
        <p:spPr>
          <a:xfrm>
            <a:off x="6144895" y="1306830"/>
            <a:ext cx="6136640" cy="141922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24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超参数搜索（网格搜索）</a:t>
            </a:r>
            <a:endParaRPr lang="zh-CN" altLang="en-US" sz="2400" b="1"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lvl="1">
              <a:lnSpc>
                <a:spcPct val="120000"/>
              </a:lnSpc>
            </a:pPr>
            <a:endParaRPr lang="zh-CN" altLang="en-US" sz="16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lvl="1">
              <a:lnSpc>
                <a:spcPct val="120000"/>
              </a:lnSpc>
            </a:pPr>
            <a:r>
              <a:rPr lang="zh-CN" altLang="en-US"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对模型预设几种超参数组合。每组超参数都采用交叉验证            来进行评估。最后选出最优参数组合建立模型。</a:t>
            </a:r>
            <a:endParaRPr lang="zh-CN" altLang="en-US"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8" name="PA-文本框 23"/>
          <p:cNvSpPr txBox="1"/>
          <p:nvPr>
            <p:custDataLst>
              <p:tags r:id="rId4"/>
            </p:custDataLst>
          </p:nvPr>
        </p:nvSpPr>
        <p:spPr>
          <a:xfrm>
            <a:off x="768985" y="1233170"/>
            <a:ext cx="4724400" cy="2009140"/>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24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交叉验证</a:t>
            </a:r>
            <a:endParaRPr lang="zh-CN" altLang="en-US" sz="2400" b="1"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lvl="1">
              <a:lnSpc>
                <a:spcPct val="120000"/>
              </a:lnSpc>
            </a:pPr>
            <a:r>
              <a:rPr lang="zh-CN" altLang="en-US"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将拿到的训练数据，分为训练和验证集。以下图为例：将数据分成</a:t>
            </a:r>
            <a:r>
              <a:rPr lang="en-US" altLang="zh-CN"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4</a:t>
            </a:r>
            <a:r>
              <a:rPr lang="zh-CN" altLang="en-US"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份，其中一份作为验证集。然后经过</a:t>
            </a:r>
            <a:r>
              <a:rPr lang="en-US" altLang="zh-CN"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4</a:t>
            </a:r>
            <a:r>
              <a:rPr lang="zh-CN" altLang="en-US"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次(组)的测试，每次都更换不同的验证集。即得到</a:t>
            </a:r>
            <a:r>
              <a:rPr lang="en-US" altLang="zh-CN"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4</a:t>
            </a:r>
            <a:r>
              <a:rPr lang="zh-CN" altLang="en-US"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组模型的结果，取平均值作为最终结果。又称</a:t>
            </a:r>
            <a:r>
              <a:rPr lang="en-US" altLang="zh-CN"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4</a:t>
            </a:r>
            <a:r>
              <a:rPr lang="zh-CN" altLang="en-US"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折交叉验证。</a:t>
            </a:r>
            <a:endParaRPr lang="zh-CN" altLang="en-US" sz="1600" b="1"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pic>
        <p:nvPicPr>
          <p:cNvPr id="9" name="图片 8"/>
          <p:cNvPicPr>
            <a:picLocks noChangeAspect="1"/>
          </p:cNvPicPr>
          <p:nvPr/>
        </p:nvPicPr>
        <p:blipFill>
          <a:blip r:embed="rId5"/>
          <a:srcRect l="4741" t="18710" r="4322" b="20538"/>
          <a:stretch>
            <a:fillRect/>
          </a:stretch>
        </p:blipFill>
        <p:spPr>
          <a:xfrm>
            <a:off x="6365240" y="3623310"/>
            <a:ext cx="5560060" cy="1058545"/>
          </a:xfrm>
          <a:prstGeom prst="rect">
            <a:avLst/>
          </a:prstGeom>
        </p:spPr>
      </p:pic>
    </p:spTree>
  </p:cSld>
  <p:clrMapOvr>
    <a:masterClrMapping/>
  </p:clrMapOvr>
  <p:transition>
    <p:wheel spokes="8"/>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16136" y="760672"/>
            <a:ext cx="4269353" cy="58356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以随机森林结果为例：</a:t>
            </a:r>
            <a:endParaRPr lang="zh-CN" altLang="en-US" sz="32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6" name="矩形 5"/>
          <p:cNvSpPr/>
          <p:nvPr/>
        </p:nvSpPr>
        <p:spPr bwMode="auto">
          <a:xfrm>
            <a:off x="6618605" y="0"/>
            <a:ext cx="5271770" cy="4061460"/>
          </a:xfrm>
          <a:prstGeom prst="rect">
            <a:avLst/>
          </a:prstGeom>
        </p:spPr>
        <p:txBody>
          <a:bodyPr wrap="square">
            <a:spAutoFit/>
            <a:scene3d>
              <a:camera prst="orthographicFront"/>
              <a:lightRig rig="threePt" dir="t"/>
            </a:scene3d>
            <a:sp3d contourW="12700"/>
          </a:bodyPr>
          <a:lstStyle/>
          <a:p>
            <a:pPr>
              <a:lnSpc>
                <a:spcPct val="150000"/>
              </a:lnSpc>
            </a:pPr>
            <a:r>
              <a:rPr lang="en-US" altLang="zh-CN" b="1" dirty="0">
                <a:solidFill>
                  <a:schemeClr val="tx1"/>
                </a:solidFill>
                <a:latin typeface="思源黑体 CN Medium" panose="020B0600000000000000" pitchFamily="34" charset="-122"/>
                <a:ea typeface="思源黑体 CN Medium" panose="020B0600000000000000" pitchFamily="34" charset="-122"/>
              </a:rPr>
              <a:t>API</a:t>
            </a:r>
            <a:r>
              <a:rPr lang="zh-CN" altLang="en-US" b="1" dirty="0">
                <a:solidFill>
                  <a:schemeClr val="tx1"/>
                </a:solidFill>
                <a:latin typeface="思源黑体 CN Medium" panose="020B0600000000000000" pitchFamily="34" charset="-122"/>
                <a:ea typeface="思源黑体 CN Medium" panose="020B0600000000000000" pitchFamily="34" charset="-122"/>
              </a:rPr>
              <a:t>：</a:t>
            </a:r>
            <a:endParaRPr lang="en-US" altLang="zh-CN" b="1" dirty="0">
              <a:solidFill>
                <a:schemeClr val="tx1"/>
              </a:solidFill>
              <a:latin typeface="思源黑体 CN Medium" panose="020B0600000000000000" pitchFamily="34" charset="-122"/>
              <a:ea typeface="思源黑体 CN Medium" panose="020B0600000000000000" pitchFamily="34" charset="-122"/>
            </a:endParaRPr>
          </a:p>
          <a:p>
            <a:pPr>
              <a:lnSpc>
                <a:spcPct val="150000"/>
              </a:lnSpc>
            </a:pPr>
            <a:r>
              <a:rPr lang="en-US" altLang="zh-CN" sz="1400" b="1" dirty="0">
                <a:solidFill>
                  <a:srgbClr val="7030A0"/>
                </a:solidFill>
                <a:latin typeface="思源黑体 CN Medium" panose="020B0600000000000000" pitchFamily="34" charset="-122"/>
                <a:ea typeface="思源黑体 CN Medium" panose="020B0600000000000000" pitchFamily="34" charset="-122"/>
              </a:rPr>
              <a:t>sklearn.model_selection.GridSearchCV(estimator,param_grid=None,cv=None)       </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对估计器的指定参数值进行详尽搜索</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lvl="1">
              <a:lnSpc>
                <a:spcPct val="15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estimator：估计器对象</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lvl="1">
              <a:lnSpc>
                <a:spcPct val="15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定几折交叉验证</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lvl="1">
              <a:lnSpc>
                <a:spcPct val="15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fit：输入训练数据</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lvl="1">
              <a:lnSpc>
                <a:spcPct val="15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score：准确率</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lvl="1">
              <a:lnSpc>
                <a:spcPct val="15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结果分析：</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lvl="1">
              <a:lnSpc>
                <a:spcPct val="15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bestscore:在交叉验证中验证的最好结果_</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lvl="1">
              <a:lnSpc>
                <a:spcPct val="15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bestestimator：最好的参数模型</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lvl="1">
              <a:lnSpc>
                <a:spcPct val="15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cvresults:每次交叉验证后的验证集准确率结果和训练集准确率结果</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4" name="文本框 3"/>
          <p:cNvSpPr txBox="1"/>
          <p:nvPr/>
        </p:nvSpPr>
        <p:spPr>
          <a:xfrm>
            <a:off x="294005" y="2423160"/>
            <a:ext cx="8815705" cy="4246245"/>
          </a:xfrm>
          <a:prstGeom prst="rect">
            <a:avLst/>
          </a:prstGeom>
          <a:noFill/>
        </p:spPr>
        <p:txBody>
          <a:bodyPr wrap="square" rtlCol="0" anchor="t">
            <a:spAutoFit/>
          </a:bodyPr>
          <a:p>
            <a:pPr algn="l"/>
            <a:r>
              <a:rPr lang="zh-CN" altLang="en-US" b="1"/>
              <a:t>最佳参数: </a:t>
            </a:r>
            <a:endParaRPr lang="zh-CN" altLang="en-US" b="1"/>
          </a:p>
          <a:p>
            <a:pPr algn="l"/>
            <a:r>
              <a:rPr lang="zh-CN" altLang="en-US" b="1"/>
              <a:t> {'max_depth': </a:t>
            </a:r>
            <a:r>
              <a:rPr lang="en-US" altLang="zh-CN" b="1"/>
              <a:t>100</a:t>
            </a:r>
            <a:r>
              <a:rPr lang="zh-CN" altLang="en-US" b="1"/>
              <a:t>0, 'n_estimators': 1</a:t>
            </a:r>
            <a:r>
              <a:rPr lang="en-US" altLang="zh-CN" b="1"/>
              <a:t>0</a:t>
            </a:r>
            <a:r>
              <a:rPr lang="zh-CN" altLang="en-US" b="1"/>
              <a:t>0}</a:t>
            </a:r>
            <a:endParaRPr lang="zh-CN" altLang="en-US" b="1"/>
          </a:p>
          <a:p>
            <a:pPr algn="l"/>
            <a:endParaRPr lang="zh-CN" altLang="en-US" b="1"/>
          </a:p>
          <a:p>
            <a:pPr algn="l"/>
            <a:r>
              <a:rPr lang="zh-CN" altLang="en-US" b="1"/>
              <a:t>最佳结果：</a:t>
            </a:r>
            <a:endParaRPr lang="zh-CN" altLang="en-US" b="1"/>
          </a:p>
          <a:p>
            <a:pPr algn="l"/>
            <a:r>
              <a:rPr lang="zh-CN" altLang="en-US" b="1"/>
              <a:t> 0.967790686691225</a:t>
            </a:r>
            <a:endParaRPr lang="zh-CN" altLang="en-US" b="1"/>
          </a:p>
          <a:p>
            <a:pPr algn="l"/>
            <a:endParaRPr lang="zh-CN" altLang="en-US" b="1"/>
          </a:p>
          <a:p>
            <a:pPr algn="l"/>
            <a:r>
              <a:rPr lang="zh-CN" altLang="en-US" b="1"/>
              <a:t>最佳估计器：</a:t>
            </a:r>
            <a:endParaRPr lang="zh-CN" altLang="en-US" b="1"/>
          </a:p>
          <a:p>
            <a:pPr algn="l"/>
            <a:r>
              <a:rPr lang="zh-CN" altLang="en-US" b="1"/>
              <a:t> RandomForestClassifier(bootstrap=True, ccp_alpha=0.0, class_weight=None,</a:t>
            </a:r>
            <a:endParaRPr lang="zh-CN" altLang="en-US" b="1"/>
          </a:p>
          <a:p>
            <a:pPr algn="l"/>
            <a:r>
              <a:rPr lang="zh-CN" altLang="en-US" b="1"/>
              <a:t>                       criterion='gini', max_depth=750, max_features='auto',</a:t>
            </a:r>
            <a:endParaRPr lang="zh-CN" altLang="en-US" b="1"/>
          </a:p>
          <a:p>
            <a:pPr algn="l"/>
            <a:r>
              <a:rPr lang="zh-CN" altLang="en-US" b="1"/>
              <a:t>                       max_leaf_nodes=None, max_samples=None,</a:t>
            </a:r>
            <a:endParaRPr lang="zh-CN" altLang="en-US" b="1"/>
          </a:p>
          <a:p>
            <a:pPr algn="l"/>
            <a:r>
              <a:rPr lang="zh-CN" altLang="en-US" b="1"/>
              <a:t>                       min_impurity_decrease=0.0, min_impurity_split=None,</a:t>
            </a:r>
            <a:endParaRPr lang="zh-CN" altLang="en-US" b="1"/>
          </a:p>
          <a:p>
            <a:pPr algn="l"/>
            <a:r>
              <a:rPr lang="zh-CN" altLang="en-US" b="1"/>
              <a:t>                       min_samples_leaf=1, min_samples_split=2,</a:t>
            </a:r>
            <a:endParaRPr lang="zh-CN" altLang="en-US" b="1"/>
          </a:p>
          <a:p>
            <a:pPr algn="l"/>
            <a:r>
              <a:rPr lang="zh-CN" altLang="en-US" b="1"/>
              <a:t>                       min_weight_fraction_leaf=0.0, n_estimators=110,</a:t>
            </a:r>
            <a:endParaRPr lang="zh-CN" altLang="en-US" b="1"/>
          </a:p>
          <a:p>
            <a:pPr algn="l"/>
            <a:r>
              <a:rPr lang="zh-CN" altLang="en-US" b="1"/>
              <a:t>                       n_jobs=None, oob_score=False, random_state=None,</a:t>
            </a:r>
            <a:endParaRPr lang="zh-CN" altLang="en-US" b="1"/>
          </a:p>
          <a:p>
            <a:pPr algn="l"/>
            <a:r>
              <a:rPr lang="zh-CN" altLang="en-US" b="1"/>
              <a:t>                       verbose=0, warm_start=False)</a:t>
            </a:r>
            <a:endParaRPr lang="zh-CN" alt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MH" val="20151104094602"/>
  <p:tag name="MH_LIBRARY" val="GRAPHIC"/>
  <p:tag name="MH_TYPE" val="Other"/>
  <p:tag name="MH_ORDER" val="9"/>
</p:tagLst>
</file>

<file path=ppt/tags/tag3.xml><?xml version="1.0" encoding="utf-8"?>
<p:tagLst xmlns:p="http://schemas.openxmlformats.org/presentationml/2006/main">
  <p:tag name="MH" val="20151104094602"/>
  <p:tag name="MH_LIBRARY" val="GRAPHIC"/>
  <p:tag name="MH_TYPE" val="Other"/>
  <p:tag name="MH_ORDER" val="10"/>
</p:tagLst>
</file>

<file path=ppt/tags/tag4.xml><?xml version="1.0" encoding="utf-8"?>
<p:tagLst xmlns:p="http://schemas.openxmlformats.org/presentationml/2006/main">
  <p:tag name="MH" val="20151104094602"/>
  <p:tag name="MH_LIBRARY" val="GRAPHIC"/>
  <p:tag name="MH_TYPE" val="Other"/>
  <p:tag name="MH_ORDER" val="11"/>
</p:tagLst>
</file>

<file path=ppt/tags/tag5.xml><?xml version="1.0" encoding="utf-8"?>
<p:tagLst xmlns:p="http://schemas.openxmlformats.org/presentationml/2006/main">
  <p:tag name="MH" val="20151104094602"/>
  <p:tag name="MH_LIBRARY" val="GRAPHIC"/>
  <p:tag name="MH_TYPE" val="Other"/>
  <p:tag name="MH_ORDER" val="12"/>
</p:tagLst>
</file>

<file path=ppt/tags/tag6.xml><?xml version="1.0" encoding="utf-8"?>
<p:tagLst xmlns:p="http://schemas.openxmlformats.org/presentationml/2006/main">
  <p:tag name="PA" val="v5.0.2"/>
  <p:tag name="RESOURCELIBID" val="451"/>
</p:tagLst>
</file>

<file path=ppt/tags/tag7.xml><?xml version="1.0" encoding="utf-8"?>
<p:tagLst xmlns:p="http://schemas.openxmlformats.org/presentationml/2006/main">
  <p:tag name="PA" val="v5.0.2"/>
  <p:tag name="RESOURCELIBID" val="451"/>
</p:tagLst>
</file>

<file path=ppt/tags/tag8.xml><?xml version="1.0" encoding="utf-8"?>
<p:tagLst xmlns:p="http://schemas.openxmlformats.org/presentationml/2006/main">
  <p:tag name="KSO_WM_UNIT_TABLE_BEAUTIFY" val="smartTable{24c6363f-41bc-414c-b336-abbf61515504}"/>
  <p:tag name="TABLE_ENDDRAG_ORIGIN_RECT" val="852*393"/>
  <p:tag name="TABLE_ENDDRAG_RECT" val="42*45*852*393"/>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自定义 35">
      <a:dk1>
        <a:sysClr val="windowText" lastClr="000000"/>
      </a:dk1>
      <a:lt1>
        <a:sysClr val="window" lastClr="FFFFFF"/>
      </a:lt1>
      <a:dk2>
        <a:srgbClr val="44546A"/>
      </a:dk2>
      <a:lt2>
        <a:srgbClr val="E7E6E6"/>
      </a:lt2>
      <a:accent1>
        <a:srgbClr val="9BA0F4"/>
      </a:accent1>
      <a:accent2>
        <a:srgbClr val="9ED5FC"/>
      </a:accent2>
      <a:accent3>
        <a:srgbClr val="9BA0F4"/>
      </a:accent3>
      <a:accent4>
        <a:srgbClr val="9ED5FC"/>
      </a:accent4>
      <a:accent5>
        <a:srgbClr val="9BA0F4"/>
      </a:accent5>
      <a:accent6>
        <a:srgbClr val="9ED5FC"/>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5">
      <a:dk1>
        <a:sysClr val="windowText" lastClr="000000"/>
      </a:dk1>
      <a:lt1>
        <a:sysClr val="window" lastClr="FFFFFF"/>
      </a:lt1>
      <a:dk2>
        <a:srgbClr val="44546A"/>
      </a:dk2>
      <a:lt2>
        <a:srgbClr val="E7E6E6"/>
      </a:lt2>
      <a:accent1>
        <a:srgbClr val="9BA0F4"/>
      </a:accent1>
      <a:accent2>
        <a:srgbClr val="9ED5FC"/>
      </a:accent2>
      <a:accent3>
        <a:srgbClr val="9BA0F4"/>
      </a:accent3>
      <a:accent4>
        <a:srgbClr val="9ED5FC"/>
      </a:accent4>
      <a:accent5>
        <a:srgbClr val="9BA0F4"/>
      </a:accent5>
      <a:accent6>
        <a:srgbClr val="9ED5FC"/>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8">
    <a:dk1>
      <a:sysClr val="windowText" lastClr="000000"/>
    </a:dk1>
    <a:lt1>
      <a:sysClr val="window" lastClr="FFFFFF"/>
    </a:lt1>
    <a:dk2>
      <a:srgbClr val="E44856"/>
    </a:dk2>
    <a:lt2>
      <a:srgbClr val="8D0F3E"/>
    </a:lt2>
    <a:accent1>
      <a:srgbClr val="055280"/>
    </a:accent1>
    <a:accent2>
      <a:srgbClr val="34B2E4"/>
    </a:accent2>
    <a:accent3>
      <a:srgbClr val="64D0D9"/>
    </a:accent3>
    <a:accent4>
      <a:srgbClr val="65DAAD"/>
    </a:accent4>
    <a:accent5>
      <a:srgbClr val="FFCD64"/>
    </a:accent5>
    <a:accent6>
      <a:srgbClr val="FE912A"/>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3253</Words>
  <Application>WPS 演示</Application>
  <PresentationFormat>宽屏</PresentationFormat>
  <Paragraphs>450</Paragraphs>
  <Slides>20</Slides>
  <Notes>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20</vt:i4>
      </vt:variant>
    </vt:vector>
  </HeadingPairs>
  <TitlesOfParts>
    <vt:vector size="36" baseType="lpstr">
      <vt:lpstr>Arial</vt:lpstr>
      <vt:lpstr>宋体</vt:lpstr>
      <vt:lpstr>Wingdings</vt:lpstr>
      <vt:lpstr>思源黑体 CN Normal</vt:lpstr>
      <vt:lpstr>黑体</vt:lpstr>
      <vt:lpstr>思源黑体 CN Medium</vt:lpstr>
      <vt:lpstr>微软雅黑</vt:lpstr>
      <vt:lpstr>Arial Unicode MS</vt:lpstr>
      <vt:lpstr>等线 Light</vt:lpstr>
      <vt:lpstr>等线</vt:lpstr>
      <vt:lpstr>仿宋</vt:lpstr>
      <vt:lpstr>Calibri</vt:lpstr>
      <vt:lpstr>Office 主题​​</vt:lpstr>
      <vt:lpstr>1_Office 主题​​</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script</dc:creator>
  <cp:lastModifiedBy>聂志强</cp:lastModifiedBy>
  <cp:revision>12</cp:revision>
  <dcterms:created xsi:type="dcterms:W3CDTF">2019-04-14T06:08:00Z</dcterms:created>
  <dcterms:modified xsi:type="dcterms:W3CDTF">2021-12-11T16:42:36Z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